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36.jpg" ContentType="image/gif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4" r:id="rId5"/>
  </p:sldMasterIdLst>
  <p:notesMasterIdLst>
    <p:notesMasterId r:id="rId31"/>
  </p:notesMasterIdLst>
  <p:sldIdLst>
    <p:sldId id="323" r:id="rId6"/>
    <p:sldId id="326" r:id="rId7"/>
    <p:sldId id="336" r:id="rId8"/>
    <p:sldId id="335" r:id="rId9"/>
    <p:sldId id="334" r:id="rId10"/>
    <p:sldId id="1520" r:id="rId11"/>
    <p:sldId id="256" r:id="rId12"/>
    <p:sldId id="1521" r:id="rId13"/>
    <p:sldId id="257" r:id="rId14"/>
    <p:sldId id="258" r:id="rId15"/>
    <p:sldId id="269" r:id="rId16"/>
    <p:sldId id="267" r:id="rId17"/>
    <p:sldId id="270" r:id="rId18"/>
    <p:sldId id="271" r:id="rId19"/>
    <p:sldId id="272" r:id="rId20"/>
    <p:sldId id="273" r:id="rId21"/>
    <p:sldId id="274" r:id="rId22"/>
    <p:sldId id="275" r:id="rId23"/>
    <p:sldId id="1294" r:id="rId24"/>
    <p:sldId id="1295" r:id="rId25"/>
    <p:sldId id="1296" r:id="rId26"/>
    <p:sldId id="1297" r:id="rId27"/>
    <p:sldId id="1298" r:id="rId28"/>
    <p:sldId id="1522" r:id="rId29"/>
    <p:sldId id="1523" r:id="rId30"/>
  </p:sldIdLst>
  <p:sldSz cx="11520488" cy="64801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 userDrawn="1">
          <p15:clr>
            <a:srgbClr val="A4A3A4"/>
          </p15:clr>
        </p15:guide>
        <p15:guide id="2" pos="362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4" d="100"/>
          <a:sy n="114" d="100"/>
        </p:scale>
        <p:origin x="582" y="102"/>
      </p:cViewPr>
      <p:guideLst>
        <p:guide orient="horz" pos="2041"/>
        <p:guide pos="362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bleStyles" Target="tableStyle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7416E-BA24-4363-8E6A-FA4E9F3F6AD8}" type="datetimeFigureOut">
              <a:rPr lang="en-US" smtClean="0"/>
              <a:t>5/29/2020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BF323F-8AD7-4886-962A-F169CC10E4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00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072DC8-D49D-432C-9D46-A7718B5F5490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5/29/2020 11:19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474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82245BA-3E6C-4FAA-8C55-9232354DEF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5600" y="-359912"/>
            <a:ext cx="5324400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9907" y="3779838"/>
            <a:ext cx="10800218" cy="2339975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 hasCustomPrompt="1"/>
          </p:nvPr>
        </p:nvSpPr>
        <p:spPr>
          <a:xfrm>
            <a:off x="361157" y="360588"/>
            <a:ext cx="10799762" cy="1079500"/>
          </a:xfrm>
        </p:spPr>
        <p:txBody>
          <a:bodyPr anchor="t">
            <a:noAutofit/>
          </a:bodyPr>
          <a:lstStyle>
            <a:lvl1pPr algn="l">
              <a:defRPr lang="en-US" sz="4000" b="0" kern="1200" dirty="0" smtClea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4" name="Picture 3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0540B1E9-6F08-4981-9840-701D5F2C1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3651" y="2807143"/>
            <a:ext cx="3463548" cy="8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30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6" y="551746"/>
            <a:ext cx="10685444" cy="773601"/>
          </a:xfrm>
          <a:prstGeom prst="rect">
            <a:avLst/>
          </a:prstGeom>
        </p:spPr>
        <p:txBody>
          <a:bodyPr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4025" y="2630954"/>
            <a:ext cx="10685444" cy="49201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024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4025" y="3246954"/>
            <a:ext cx="10685444" cy="2747352"/>
          </a:xfrm>
          <a:prstGeom prst="rect">
            <a:avLst/>
          </a:prstGeom>
        </p:spPr>
        <p:txBody>
          <a:bodyPr/>
          <a:lstStyle>
            <a:lvl1pPr marL="0" indent="0" algn="l" defTabSz="1152053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024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6062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4696" y="3824648"/>
            <a:ext cx="5696241" cy="1916218"/>
          </a:xfrm>
          <a:prstGeom prst="rect">
            <a:avLst/>
          </a:prstGeom>
        </p:spPr>
        <p:txBody>
          <a:bodyPr anchor="t"/>
          <a:lstStyle>
            <a:lvl1pPr marL="0" marR="0" indent="0" algn="l" defTabSz="57602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048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C8540-941D-D94F-BC94-EEC40908DC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0974" y="536138"/>
            <a:ext cx="4330452" cy="772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C0D9A0-4384-3C49-8927-804CEA670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011858" y="979217"/>
            <a:ext cx="3508631" cy="45217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6490DE-A3C3-408F-BC05-A9373511A43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21686" y="5830484"/>
            <a:ext cx="2598802" cy="64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8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846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C792E5-7F1D-E344-A0DE-53CA41B7044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5307" y="0"/>
            <a:ext cx="9720412" cy="64801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8B995D-08FA-D34E-AE23-0F8A0235C0CA}"/>
              </a:ext>
            </a:extLst>
          </p:cNvPr>
          <p:cNvSpPr/>
          <p:nvPr userDrawn="1"/>
        </p:nvSpPr>
        <p:spPr>
          <a:xfrm rot="16200000">
            <a:off x="63133" y="-63134"/>
            <a:ext cx="6480175" cy="6606437"/>
          </a:xfrm>
          <a:prstGeom prst="rect">
            <a:avLst/>
          </a:prstGeom>
          <a:gradFill>
            <a:gsLst>
              <a:gs pos="72000">
                <a:schemeClr val="tx1">
                  <a:alpha val="46000"/>
                </a:scheme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8B2076-FE84-9840-9E36-B3FCC541E1D7}"/>
              </a:ext>
            </a:extLst>
          </p:cNvPr>
          <p:cNvSpPr txBox="1"/>
          <p:nvPr userDrawn="1"/>
        </p:nvSpPr>
        <p:spPr>
          <a:xfrm>
            <a:off x="555240" y="3730420"/>
            <a:ext cx="3728328" cy="1023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48" dirty="0">
                <a:solidFill>
                  <a:schemeClr val="bg2"/>
                </a:solidFill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D355B9-F070-9F4F-A334-50BBE3A87F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555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020A3-A1C6-5E43-9B8C-9FDA0C6D89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3" t="17762" b="12300"/>
          <a:stretch/>
        </p:blipFill>
        <p:spPr>
          <a:xfrm>
            <a:off x="0" y="0"/>
            <a:ext cx="11520488" cy="6480175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461028" y="2386662"/>
            <a:ext cx="4598432" cy="170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96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4970" y="2784994"/>
            <a:ext cx="8883740" cy="1772388"/>
          </a:xfrm>
          <a:noFill/>
        </p:spPr>
        <p:txBody>
          <a:bodyPr lIns="0" tIns="0" rIns="0" bIns="182880" anchor="b" anchorCtr="0"/>
          <a:lstStyle>
            <a:lvl1pPr>
              <a:defRPr sz="5003" strike="noStrike" spc="-139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Microsoft Azure</a:t>
            </a:r>
            <a:br>
              <a:rPr lang="en-US" dirty="0"/>
            </a:br>
            <a:r>
              <a:rPr lang="en-US" dirty="0"/>
              <a:t>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4572209"/>
            <a:ext cx="8883740" cy="893348"/>
          </a:xfrm>
          <a:noFill/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82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70C12F42-1460-4B13-A3AB-1E9A73BB0F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80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76BBF407-647E-4A0E-932C-4B9EBA6AC96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5837" y="557124"/>
            <a:ext cx="3024128" cy="290820"/>
          </a:xfrm>
        </p:spPr>
        <p:txBody>
          <a:bodyPr lIns="0" tIns="0" rIns="0" bIns="0"/>
          <a:lstStyle>
            <a:lvl1pPr marL="0" indent="0" algn="r">
              <a:buNone/>
              <a:defRPr sz="1890">
                <a:latin typeface="+mn-lt"/>
              </a:defRPr>
            </a:lvl1pPr>
            <a:lvl2pPr marL="324015" indent="0">
              <a:buNone/>
              <a:defRPr sz="1890"/>
            </a:lvl2pPr>
            <a:lvl3pPr marL="540025" indent="0">
              <a:buNone/>
              <a:defRPr sz="1890"/>
            </a:lvl3pPr>
            <a:lvl4pPr marL="756034" indent="0">
              <a:buNone/>
              <a:defRPr sz="1890"/>
            </a:lvl4pPr>
            <a:lvl5pPr marL="972044" indent="0">
              <a:buNone/>
              <a:defRPr sz="1890"/>
            </a:lvl5pPr>
          </a:lstStyle>
          <a:p>
            <a:pPr lvl="0"/>
            <a:r>
              <a:rPr lang="en-US"/>
              <a:t>Session code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F4DDC873-B78F-4A52-9091-6AB1225F43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0995" cy="2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254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52023" y="553516"/>
            <a:ext cx="1291179" cy="27648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52023" y="2815615"/>
            <a:ext cx="8640366" cy="523477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402" spc="-4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2023" y="3744102"/>
            <a:ext cx="8640366" cy="2908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9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7385258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3" y="1355347"/>
            <a:ext cx="10411641" cy="15238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16010" indent="0">
              <a:buNone/>
              <a:defRPr/>
            </a:lvl2pPr>
            <a:lvl3pPr marL="432020" indent="0">
              <a:buNone/>
              <a:defRPr/>
            </a:lvl3pPr>
            <a:lvl4pPr marL="648030" indent="0">
              <a:buNone/>
              <a:defRPr/>
            </a:lvl4pPr>
            <a:lvl5pPr marL="86403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819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52023" y="1356412"/>
            <a:ext cx="10411641" cy="15238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39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7E2290-D773-46C2-A868-25CAA97A197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60000" y="-359912"/>
            <a:ext cx="5328001" cy="720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0364" y="360363"/>
            <a:ext cx="10799762" cy="5759449"/>
          </a:xfrm>
        </p:spPr>
        <p:txBody>
          <a:bodyPr anchor="ctr"/>
          <a:lstStyle>
            <a:lvl1pPr algn="r">
              <a:defRPr sz="6000" b="0" i="0" cap="none">
                <a:solidFill>
                  <a:schemeClr val="accent1"/>
                </a:solidFill>
                <a:latin typeface="+mj-lt"/>
                <a:cs typeface="Arial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105963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44827" y="1356037"/>
            <a:ext cx="4925009" cy="1558797"/>
          </a:xfrm>
        </p:spPr>
        <p:txBody>
          <a:bodyPr wrap="square">
            <a:spAutoFit/>
          </a:bodyPr>
          <a:lstStyle>
            <a:lvl1pPr marL="0" indent="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41511" indent="0">
              <a:buFont typeface="Wingdings" panose="05000000000000000000" pitchFamily="2" charset="2"/>
              <a:buNone/>
              <a:defRPr sz="1890" b="0"/>
            </a:lvl2pPr>
            <a:lvl3pPr marL="426020" indent="0">
              <a:buFont typeface="Wingdings" panose="05000000000000000000" pitchFamily="2" charset="2"/>
              <a:buNone/>
              <a:tabLst/>
              <a:defRPr sz="1512" b="0"/>
            </a:lvl3pPr>
            <a:lvl4pPr marL="616528" indent="0">
              <a:buFont typeface="Wingdings" panose="05000000000000000000" pitchFamily="2" charset="2"/>
              <a:buNone/>
              <a:defRPr sz="1323" b="0"/>
            </a:lvl4pPr>
            <a:lvl5pPr marL="807037" indent="0">
              <a:buFont typeface="Wingdings" panose="05000000000000000000" pitchFamily="2" charset="2"/>
              <a:buNone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0848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2023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37970" y="1358286"/>
            <a:ext cx="4925009" cy="1558797"/>
          </a:xfrm>
        </p:spPr>
        <p:txBody>
          <a:bodyPr wrap="square">
            <a:spAutoFit/>
          </a:bodyPr>
          <a:lstStyle>
            <a:lvl1pPr marL="219010" indent="-219010">
              <a:spcBef>
                <a:spcPts val="1157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646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03520" indent="-162008">
              <a:buFont typeface="Wingdings" panose="05000000000000000000" pitchFamily="2" charset="2"/>
              <a:buChar char=""/>
              <a:defRPr sz="1890" b="0"/>
            </a:lvl2pPr>
            <a:lvl3pPr marL="604528" indent="-178509">
              <a:buFont typeface="Wingdings" panose="05000000000000000000" pitchFamily="2" charset="2"/>
              <a:buChar char=""/>
              <a:tabLst/>
              <a:defRPr sz="1512" b="0"/>
            </a:lvl3pPr>
            <a:lvl4pPr marL="783035" indent="-166508">
              <a:buFont typeface="Wingdings" panose="05000000000000000000" pitchFamily="2" charset="2"/>
              <a:buChar char=""/>
              <a:defRPr sz="1323" b="0"/>
            </a:lvl4pPr>
            <a:lvl5pPr marL="967545" indent="-160507">
              <a:buFont typeface="Wingdings" panose="05000000000000000000" pitchFamily="2" charset="2"/>
              <a:buChar char=""/>
              <a:tabLst/>
              <a:defRPr sz="1323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166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867611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C72D31-A613-4575-8C30-1B5C85263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61A2B3-F991-45BD-8BA7-FA0CE24140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987027"/>
            <a:ext cx="10411641" cy="290849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1890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834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4094" y="1474664"/>
            <a:ext cx="4628357" cy="1170856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701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512"/>
            </a:lvl2pPr>
            <a:lvl3pPr marL="432020" indent="0">
              <a:buFont typeface="Arial" panose="020B0604020202020204" pitchFamily="34" charset="0"/>
              <a:buNone/>
              <a:defRPr sz="1134"/>
            </a:lvl3pPr>
            <a:lvl4pPr marL="648030" indent="0">
              <a:buFont typeface="Arial" panose="020B0604020202020204" pitchFamily="34" charset="0"/>
              <a:buNone/>
              <a:defRPr sz="1039"/>
            </a:lvl4pPr>
            <a:lvl5pPr marL="864039" indent="0">
              <a:buFont typeface="Arial" panose="020B0604020202020204" pitchFamily="34" charset="0"/>
              <a:buNone/>
              <a:defRPr sz="103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53574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55862" y="2146603"/>
            <a:ext cx="4626587" cy="1093485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2" y="432012"/>
            <a:ext cx="4626587" cy="930625"/>
          </a:xfrm>
        </p:spPr>
        <p:txBody>
          <a:bodyPr>
            <a:spAutoFit/>
          </a:bodyPr>
          <a:lstStyle>
            <a:lvl1pPr>
              <a:defRPr sz="3024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5722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half-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5FD86D9-1D6D-4281-8DED-C8FF1A033CB0}"/>
              </a:ext>
            </a:extLst>
          </p:cNvPr>
          <p:cNvSpPr/>
          <p:nvPr userDrawn="1"/>
        </p:nvSpPr>
        <p:spPr bwMode="auto">
          <a:xfrm flipH="1">
            <a:off x="2" y="0"/>
            <a:ext cx="5182449" cy="6480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881116" fontAlgn="base">
              <a:spcBef>
                <a:spcPct val="0"/>
              </a:spcBef>
              <a:spcAft>
                <a:spcPct val="0"/>
              </a:spcAft>
            </a:pPr>
            <a:endParaRPr lang="en-US" sz="189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691671" y="2693345"/>
            <a:ext cx="5182449" cy="1093485"/>
          </a:xfrm>
        </p:spPr>
        <p:txBody>
          <a:bodyPr wrap="square" anchor="ctr">
            <a:spAutoFit/>
          </a:bodyPr>
          <a:lstStyle>
            <a:lvl1pPr marL="0" indent="0">
              <a:lnSpc>
                <a:spcPct val="110000"/>
              </a:lnSpc>
              <a:spcBef>
                <a:spcPts val="1701"/>
              </a:spcBef>
              <a:buFont typeface="Arial" panose="020B0604020202020204" pitchFamily="34" charset="0"/>
              <a:buNone/>
              <a:defRPr sz="1512">
                <a:latin typeface="+mn-lt"/>
              </a:defRPr>
            </a:lvl1pPr>
            <a:lvl2pPr marL="216010" indent="0">
              <a:buFont typeface="Arial" panose="020B0604020202020204" pitchFamily="34" charset="0"/>
              <a:buNone/>
              <a:defRPr sz="1323"/>
            </a:lvl2pPr>
            <a:lvl3pPr marL="432020" indent="0">
              <a:buFont typeface="Arial" panose="020B0604020202020204" pitchFamily="34" charset="0"/>
              <a:buNone/>
              <a:defRPr sz="1039"/>
            </a:lvl3pPr>
            <a:lvl4pPr marL="648030" indent="0">
              <a:buFont typeface="Arial" panose="020B0604020202020204" pitchFamily="34" charset="0"/>
              <a:buNone/>
              <a:defRPr sz="993"/>
            </a:lvl4pPr>
            <a:lvl5pPr marL="864039" indent="0">
              <a:buFont typeface="Arial" panose="020B0604020202020204" pitchFamily="34" charset="0"/>
              <a:buNone/>
              <a:defRPr sz="99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BC9C4-692B-4264-85A6-FAA30AA09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63" y="2193134"/>
            <a:ext cx="4127765" cy="1046954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321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871560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EB595-BB37-4787-AB4B-FF67C7046E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862" y="3521239"/>
            <a:ext cx="10411641" cy="523477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FF9D7C15-031A-48EC-9C75-F563884CB9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5862" y="3036515"/>
            <a:ext cx="10411641" cy="407163"/>
          </a:xfrm>
        </p:spPr>
        <p:txBody>
          <a:bodyPr wrap="square" lIns="0" tIns="0" rIns="0" bIns="0">
            <a:spAutoFit/>
          </a:bodyPr>
          <a:lstStyle>
            <a:lvl1pPr marL="0" indent="0">
              <a:buNone/>
              <a:defRPr lang="en-US" sz="2646" dirty="0" smtClean="0">
                <a:solidFill>
                  <a:schemeClr val="accent1"/>
                </a:solidFill>
                <a:latin typeface="+mj-lt"/>
                <a:cs typeface="+mn-cs"/>
              </a:defRPr>
            </a:lvl1pPr>
          </a:lstStyle>
          <a:p>
            <a:pPr marL="0" lvl="0" defTabSz="864008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99724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F253213-343D-EC4E-80BF-981DFB4846F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5616" y="386752"/>
            <a:ext cx="10763427" cy="633620"/>
          </a:xfrm>
        </p:spPr>
        <p:txBody>
          <a:bodyPr>
            <a:noAutofit/>
          </a:bodyPr>
          <a:lstStyle>
            <a:lvl1pPr marL="0" indent="0" algn="l">
              <a:buNone/>
              <a:defRPr sz="3780" b="1" i="0" spc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Resources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399B133C-4C10-6645-86DA-1C2FAC40C9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5616" y="1880983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4EF1F14-E210-5E4E-AD6C-FBD6DF26FE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45616" y="1458299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one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CC564A0-0574-3C49-B906-26C4F1AEC1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45616" y="2893125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C225D99-49B0-2E46-B722-9704BD5106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5616" y="2470441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two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4E99198-C76E-0241-B2DA-C2A5A625E1A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616" y="391745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034F082-8123-8E4C-A5CC-07E4E4ACFF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45616" y="349477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three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B833C998-789B-514E-A3A0-846C4E2DD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616" y="4929598"/>
            <a:ext cx="10763427" cy="307876"/>
          </a:xfrm>
        </p:spPr>
        <p:txBody>
          <a:bodyPr>
            <a:normAutofit/>
          </a:bodyPr>
          <a:lstStyle>
            <a:lvl1pPr marL="0" indent="0">
              <a:buNone/>
              <a:defRPr sz="1512">
                <a:solidFill>
                  <a:schemeClr val="accent4"/>
                </a:solidFill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URL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BF7D92B-2BC7-E245-BED5-0A8EEB343D9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5616" y="4506914"/>
            <a:ext cx="10763427" cy="386924"/>
          </a:xfrm>
        </p:spPr>
        <p:txBody>
          <a:bodyPr>
            <a:normAutofit/>
          </a:bodyPr>
          <a:lstStyle>
            <a:lvl1pPr marL="0" indent="0">
              <a:buNone/>
              <a:defRPr sz="1890" b="1" i="0">
                <a:solidFill>
                  <a:schemeClr val="accent3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 marL="432020" indent="0">
              <a:buNone/>
              <a:defRPr/>
            </a:lvl2pPr>
            <a:lvl3pPr marL="864039" indent="0">
              <a:buNone/>
              <a:defRPr/>
            </a:lvl3pPr>
            <a:lvl4pPr marL="1296059" indent="0">
              <a:buNone/>
              <a:defRPr/>
            </a:lvl4pPr>
            <a:lvl5pPr marL="1728079" indent="0">
              <a:buNone/>
              <a:defRPr/>
            </a:lvl5pPr>
          </a:lstStyle>
          <a:p>
            <a:pPr lvl="0"/>
            <a:r>
              <a:rPr lang="en-US" dirty="0"/>
              <a:t>Resource four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49BE33B-9858-0048-9598-E206E5FC5B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99425" y="5996874"/>
            <a:ext cx="1434060" cy="47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8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1406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1537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25" y="360363"/>
            <a:ext cx="10800000" cy="5759450"/>
          </a:xfrm>
        </p:spPr>
        <p:txBody>
          <a:bodyPr/>
          <a:lstStyle>
            <a:lvl1pPr marL="0" indent="0">
              <a:buFont typeface="Wingdings" charset="2"/>
              <a:buNone/>
              <a:defRPr>
                <a:solidFill>
                  <a:schemeClr val="tx2"/>
                </a:solidFill>
              </a:defRPr>
            </a:lvl1pPr>
            <a:lvl2pPr marL="576027" indent="0">
              <a:buFont typeface="Wingdings" charset="2"/>
              <a:buNone/>
              <a:defRPr>
                <a:solidFill>
                  <a:srgbClr val="474947"/>
                </a:solidFill>
              </a:defRPr>
            </a:lvl2pPr>
            <a:lvl3pPr marL="1152053" indent="0">
              <a:buFont typeface="Wingdings" charset="2"/>
              <a:buNone/>
              <a:defRPr>
                <a:solidFill>
                  <a:srgbClr val="474947"/>
                </a:solidFill>
              </a:defRPr>
            </a:lvl3pPr>
            <a:lvl4pPr marL="1728079" indent="0">
              <a:buFont typeface="Wingdings" charset="2"/>
              <a:buNone/>
              <a:defRPr>
                <a:solidFill>
                  <a:srgbClr val="474947"/>
                </a:solidFill>
              </a:defRPr>
            </a:lvl4pPr>
            <a:lvl5pPr marL="2304105" indent="0">
              <a:buFont typeface="Wingdings" charset="2"/>
              <a:buNone/>
              <a:defRPr>
                <a:solidFill>
                  <a:srgbClr val="474947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054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61038" y="1439863"/>
            <a:ext cx="5397726" cy="4679950"/>
          </a:xfrm>
        </p:spPr>
        <p:txBody>
          <a:bodyPr r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761038" y="1439863"/>
            <a:ext cx="5399087" cy="4679950"/>
          </a:xfrm>
        </p:spPr>
        <p:txBody>
          <a:bodyPr lIns="18000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268"/>
            </a:lvl6pPr>
            <a:lvl7pPr>
              <a:defRPr sz="2268"/>
            </a:lvl7pPr>
            <a:lvl8pPr>
              <a:defRPr sz="2268"/>
            </a:lvl8pPr>
            <a:lvl9pPr>
              <a:defRPr sz="2268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29830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6986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53CB447-3BB5-324B-BA50-457277EEF4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33" r="17796"/>
          <a:stretch/>
        </p:blipFill>
        <p:spPr>
          <a:xfrm>
            <a:off x="3659450" y="0"/>
            <a:ext cx="7861039" cy="64801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38B577-D750-FB44-9798-AD7D5107C9AD}"/>
              </a:ext>
            </a:extLst>
          </p:cNvPr>
          <p:cNvSpPr/>
          <p:nvPr userDrawn="1"/>
        </p:nvSpPr>
        <p:spPr>
          <a:xfrm rot="16200000">
            <a:off x="3007171" y="359960"/>
            <a:ext cx="6480175" cy="576024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 dirty="0"/>
          </a:p>
        </p:txBody>
      </p:sp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8485" y="3817259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528" b="1" i="0" kern="1200" dirty="0">
                <a:solidFill>
                  <a:schemeClr val="accent1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8485" y="2362147"/>
            <a:ext cx="7254412" cy="1291919"/>
          </a:xfrm>
          <a:prstGeom prst="rect">
            <a:avLst/>
          </a:prstGeom>
        </p:spPr>
        <p:txBody>
          <a:bodyPr anchor="b"/>
          <a:lstStyle>
            <a:lvl1pPr>
              <a:defRPr sz="6048" b="0" i="0">
                <a:solidFill>
                  <a:schemeClr val="bg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98485" y="5374303"/>
            <a:ext cx="7254412" cy="49201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520" b="0" i="0" kern="1200" dirty="0">
                <a:solidFill>
                  <a:schemeClr val="bg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152053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2E6AB-EA2C-1E4E-82AA-59C2534FE3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9588" b="37984"/>
          <a:stretch/>
        </p:blipFill>
        <p:spPr>
          <a:xfrm>
            <a:off x="224785" y="419669"/>
            <a:ext cx="4336641" cy="9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60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4025" y="1942008"/>
            <a:ext cx="4089427" cy="2596161"/>
          </a:xfrm>
          <a:prstGeom prst="rect">
            <a:avLst/>
          </a:prstGeom>
        </p:spPr>
        <p:txBody>
          <a:bodyPr anchor="ctr"/>
          <a:lstStyle>
            <a:lvl1pPr>
              <a:defRPr sz="504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414824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image" Target="../media/image11.emf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1038" y="360363"/>
            <a:ext cx="10800000" cy="720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1587525" y="1153073"/>
            <a:ext cx="184731" cy="4413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268" dirty="0"/>
          </a:p>
        </p:txBody>
      </p:sp>
      <p:pic>
        <p:nvPicPr>
          <p:cNvPr id="5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B3E19E4B-C430-4B6F-822D-00D584904E70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9251712" y="6006662"/>
            <a:ext cx="2268776" cy="56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76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4" r:id="rId4"/>
    <p:sldLayoutId id="2147483656" r:id="rId5"/>
    <p:sldLayoutId id="2147483652" r:id="rId6"/>
    <p:sldLayoutId id="2147483655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xStyles>
    <p:titleStyle>
      <a:lvl1pPr algn="l" defTabSz="576026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576026" rtl="0" eaLnBrk="1" latinLnBrk="0" hangingPunct="1">
        <a:spcBef>
          <a:spcPct val="20000"/>
        </a:spcBef>
        <a:buFont typeface="Wingdings" charset="2"/>
        <a:buNone/>
        <a:defRPr sz="3600" kern="1200">
          <a:solidFill>
            <a:schemeClr val="tx2"/>
          </a:solidFill>
          <a:latin typeface="+mn-lt"/>
          <a:ea typeface="+mn-ea"/>
          <a:cs typeface="+mn-cs"/>
        </a:defRPr>
      </a:lvl1pPr>
      <a:lvl2pPr marL="576027" indent="0" algn="l" defTabSz="576026" rtl="0" eaLnBrk="1" latinLnBrk="0" hangingPunct="1">
        <a:spcBef>
          <a:spcPct val="20000"/>
        </a:spcBef>
        <a:buFont typeface="Wingdings" charset="2"/>
        <a:buNone/>
        <a:defRPr sz="3200" kern="1200">
          <a:solidFill>
            <a:schemeClr val="tx2"/>
          </a:solidFill>
          <a:latin typeface="+mn-lt"/>
          <a:ea typeface="+mn-ea"/>
          <a:cs typeface="+mn-cs"/>
        </a:defRPr>
      </a:lvl2pPr>
      <a:lvl3pPr marL="1152053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728079" indent="0" algn="l" defTabSz="576026" rtl="0" eaLnBrk="1" latinLnBrk="0" hangingPunct="1">
        <a:spcBef>
          <a:spcPct val="20000"/>
        </a:spcBef>
        <a:buFont typeface="Wingdings" charset="2"/>
        <a:buNone/>
        <a:defRPr sz="2400" kern="1200">
          <a:solidFill>
            <a:schemeClr val="tx2"/>
          </a:solidFill>
          <a:latin typeface="+mn-lt"/>
          <a:ea typeface="+mn-ea"/>
          <a:cs typeface="+mn-cs"/>
        </a:defRPr>
      </a:lvl4pPr>
      <a:lvl5pPr marL="2304105" indent="0" algn="l" defTabSz="576026" rtl="0" eaLnBrk="1" latinLnBrk="0" hangingPunct="1">
        <a:spcBef>
          <a:spcPct val="20000"/>
        </a:spcBef>
        <a:buFont typeface="Wingdings" charset="2"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3168145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744171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320197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4896223" indent="-288013" algn="l" defTabSz="576026" rtl="0" eaLnBrk="1" latinLnBrk="0" hangingPunct="1">
        <a:spcBef>
          <a:spcPct val="20000"/>
        </a:spcBef>
        <a:buFont typeface="Arial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26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053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079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105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131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158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184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210" algn="l" defTabSz="576026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1" userDrawn="1">
          <p15:clr>
            <a:srgbClr val="F26B43"/>
          </p15:clr>
        </p15:guide>
        <p15:guide id="2" pos="3629" userDrawn="1">
          <p15:clr>
            <a:srgbClr val="F26B43"/>
          </p15:clr>
        </p15:guide>
        <p15:guide id="3" pos="7030" userDrawn="1">
          <p15:clr>
            <a:srgbClr val="F26B43"/>
          </p15:clr>
        </p15:guide>
        <p15:guide id="4" pos="227" userDrawn="1">
          <p15:clr>
            <a:srgbClr val="F26B43"/>
          </p15:clr>
        </p15:guide>
        <p15:guide id="5" orient="horz" pos="227" userDrawn="1">
          <p15:clr>
            <a:srgbClr val="F26B43"/>
          </p15:clr>
        </p15:guide>
        <p15:guide id="7" orient="horz" pos="680" userDrawn="1">
          <p15:clr>
            <a:srgbClr val="F26B43"/>
          </p15:clr>
        </p15:guide>
        <p15:guide id="8" orient="horz" pos="907" userDrawn="1">
          <p15:clr>
            <a:srgbClr val="F26B43"/>
          </p15:clr>
        </p15:guide>
        <p15:guide id="9" orient="horz" pos="3855" userDrawn="1">
          <p15:clr>
            <a:srgbClr val="F26B43"/>
          </p15:clr>
        </p15:guide>
        <p15:guide id="10" orient="horz" pos="2041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55862" y="432013"/>
            <a:ext cx="10411641" cy="52347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52023" y="1356418"/>
            <a:ext cx="10411641" cy="1523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 rot="5400000">
            <a:off x="8777418" y="2780519"/>
            <a:ext cx="6480175" cy="919137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1520488" cy="6480175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52983" cy="552975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76492" cy="276487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2805" tIns="138244" rIns="172805" bIns="13824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88111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268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670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ransition>
    <p:fade/>
  </p:transition>
  <p:hf sldNum="0" hdr="0" ftr="0" dt="0"/>
  <p:txStyles>
    <p:titleStyle>
      <a:lvl1pPr algn="l" defTabSz="881372" rtl="0" eaLnBrk="1" latinLnBrk="0" hangingPunct="1">
        <a:lnSpc>
          <a:spcPct val="100000"/>
        </a:lnSpc>
        <a:spcBef>
          <a:spcPct val="0"/>
        </a:spcBef>
        <a:buNone/>
        <a:defRPr lang="en-US" sz="3402" b="0" kern="1200" cap="none" spc="-48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1601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46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32020" marR="0" indent="-216010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9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21029" marR="0" indent="-189009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1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796536" marR="0" indent="-171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967545" marR="0" indent="-159007" algn="l" defTabSz="88137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423770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64457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05142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745829" indent="-220344" algn="l" defTabSz="881372" rtl="0" eaLnBrk="1" latinLnBrk="0" hangingPunct="1">
        <a:spcBef>
          <a:spcPct val="20000"/>
        </a:spcBef>
        <a:buFont typeface="Arial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1pPr>
      <a:lvl2pPr marL="440685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2pPr>
      <a:lvl3pPr marL="88137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3pPr>
      <a:lvl4pPr marL="1322057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4pPr>
      <a:lvl5pPr marL="1762742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5pPr>
      <a:lvl6pPr marL="2203429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6pPr>
      <a:lvl7pPr marL="2644114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7pPr>
      <a:lvl8pPr marL="3084800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8pPr>
      <a:lvl9pPr marL="3525486" algn="l" defTabSz="881372" rtl="0" eaLnBrk="1" latinLnBrk="0" hangingPunct="1">
        <a:defRPr sz="17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qlpass.org/PASSChapters/VirtualChapters.aspx" TargetMode="External"/><Relationship Id="rId13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hyperlink" Target="http://www.sqlpass.org/PASSChapters.aspx" TargetMode="External"/><Relationship Id="rId12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ww.sqlsaturday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://www.sqlpass.org/Events/24HoursofPASS.aspx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7.emf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g"/><Relationship Id="rId3" Type="http://schemas.openxmlformats.org/officeDocument/2006/relationships/image" Target="../media/image32.png"/><Relationship Id="rId7" Type="http://schemas.openxmlformats.org/officeDocument/2006/relationships/image" Target="../media/image36.jpg"/><Relationship Id="rId12" Type="http://schemas.openxmlformats.org/officeDocument/2006/relationships/image" Target="../media/image41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wmf"/><Relationship Id="rId11" Type="http://schemas.openxmlformats.org/officeDocument/2006/relationships/image" Target="../media/image40.jpeg"/><Relationship Id="rId5" Type="http://schemas.openxmlformats.org/officeDocument/2006/relationships/image" Target="../media/image34.wmf"/><Relationship Id="rId10" Type="http://schemas.openxmlformats.org/officeDocument/2006/relationships/image" Target="../media/image39.png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sqlworkshop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aka.ms/sql19_ebook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hyperlink" Target="http://www.innovazionefvg.net/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jpg"/><Relationship Id="rId11" Type="http://schemas.openxmlformats.org/officeDocument/2006/relationships/hyperlink" Target="http://www.walk2talk.it/" TargetMode="External"/><Relationship Id="rId5" Type="http://schemas.openxmlformats.org/officeDocument/2006/relationships/image" Target="../media/image45.png"/><Relationship Id="rId10" Type="http://schemas.openxmlformats.org/officeDocument/2006/relationships/image" Target="../media/image50.jpe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FC22A-6496-E745-A231-543E4C153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67" y="2362146"/>
            <a:ext cx="9644869" cy="1291919"/>
          </a:xfrm>
        </p:spPr>
        <p:txBody>
          <a:bodyPr/>
          <a:lstStyle/>
          <a:p>
            <a:r>
              <a:rPr lang="en-US" dirty="0" err="1"/>
              <a:t>Anteprima</a:t>
            </a:r>
            <a:r>
              <a:rPr lang="en-US" dirty="0"/>
              <a:t> app per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r>
              <a:rPr lang="en-US" dirty="0"/>
              <a:t> da XBRL in Power BI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7296E9-8CA3-934E-A079-3869DD5ADBB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Marco Pozzan, Massimo Conti</a:t>
            </a:r>
          </a:p>
        </p:txBody>
      </p:sp>
    </p:spTree>
    <p:extLst>
      <p:ext uri="{BB962C8B-B14F-4D97-AF65-F5344CB8AC3E}">
        <p14:creationId xmlns:p14="http://schemas.microsoft.com/office/powerpoint/2010/main" val="1060723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b="1" dirty="0">
                <a:solidFill>
                  <a:srgbClr val="007635"/>
                </a:solidFill>
                <a:latin typeface="Segoe UI Light" panose="020B0502040204020203" pitchFamily="34" charset="0"/>
              </a:rPr>
              <a:t>L’analisi di bilancio a cosa serve?</a:t>
            </a:r>
          </a:p>
          <a:p>
            <a:pPr algn="just"/>
            <a:r>
              <a:rPr lang="it-IT" altLang="it-IT" dirty="0"/>
              <a:t>E’  una  metodologia per conoscere lo stato di salute dell’impresa attraverso l’esame critico del </a:t>
            </a:r>
            <a:r>
              <a:rPr lang="it-IT" altLang="it-IT" b="1" dirty="0"/>
              <a:t>valori storici</a:t>
            </a:r>
            <a:r>
              <a:rPr lang="it-IT" altLang="it-IT" dirty="0"/>
              <a:t> di cui è espressione il bilancio d’esercizio e di quelli </a:t>
            </a:r>
            <a:r>
              <a:rPr lang="it-IT" altLang="it-IT" b="1" dirty="0"/>
              <a:t>prospettici</a:t>
            </a:r>
            <a:r>
              <a:rPr lang="it-IT" altLang="it-IT" dirty="0"/>
              <a:t> contenuti nel budget e/o business plan.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876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C9761C30-E716-4E3A-8DB7-DE035C059D76}"/>
              </a:ext>
            </a:extLst>
          </p:cNvPr>
          <p:cNvSpPr txBox="1">
            <a:spLocks/>
          </p:cNvSpPr>
          <p:nvPr/>
        </p:nvSpPr>
        <p:spPr>
          <a:xfrm>
            <a:off x="360125" y="1225227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sz="1800" b="1" dirty="0"/>
              <a:t>Le analisi di bilancio consentono di valutare la situazione economico, finanziaria e patrimoniale dell’impresa nel tempo</a:t>
            </a:r>
            <a:r>
              <a:rPr lang="it-IT" altLang="it-IT" sz="2800" dirty="0"/>
              <a:t>.</a:t>
            </a:r>
          </a:p>
          <a:p>
            <a:endParaRPr lang="en-US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7FA12511-3750-4326-A8A2-6A164E1B41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5010012"/>
            <a:ext cx="4038600" cy="9906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  <a:contourClr>
              <a:srgbClr val="FFFF00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FINANZIARIO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far fronte ai propri impegni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FINANZIARIA)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CD2FC812-F04C-4ACE-931A-E7550FF4D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3354249"/>
            <a:ext cx="4038600" cy="990600"/>
          </a:xfrm>
          <a:prstGeom prst="rect">
            <a:avLst/>
          </a:prstGeom>
          <a:solidFill>
            <a:srgbClr val="09F541"/>
          </a:solidFill>
          <a:ln w="9525"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09F541"/>
            </a:extrusionClr>
            <a:contourClr>
              <a:srgbClr val="09F541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ECONOMICO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remunerare tutti i fattori produttivi, compreso il capitale di rischio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ECONOMICA)</a:t>
            </a: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73427F5-DBBD-4F63-8EE1-AD527566E0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9606" y="1985824"/>
            <a:ext cx="4038600" cy="9906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EQUILIBRIO PATRIMONIALE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Capacità di remunerare il capitale proprio</a:t>
            </a:r>
          </a:p>
          <a:p>
            <a:pPr algn="ctr"/>
            <a:r>
              <a:rPr lang="it-IT" altLang="it-IT" sz="1400" b="1" dirty="0">
                <a:solidFill>
                  <a:schemeClr val="bg1"/>
                </a:solidFill>
                <a:latin typeface="+mj-lt"/>
              </a:rPr>
              <a:t>(ANALISI PATRIMONIALE)</a:t>
            </a:r>
          </a:p>
        </p:txBody>
      </p:sp>
      <p:sp>
        <p:nvSpPr>
          <p:cNvPr id="24" name="AutoShape 16">
            <a:extLst>
              <a:ext uri="{FF2B5EF4-FFF2-40B4-BE49-F238E27FC236}">
                <a16:creationId xmlns:a16="http://schemas.microsoft.com/office/drawing/2014/main" id="{2FB76FB1-EDF4-40D2-8BF9-66160EE062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456" y="3366949"/>
            <a:ext cx="3124200" cy="990600"/>
          </a:xfrm>
          <a:prstGeom prst="roundRect">
            <a:avLst>
              <a:gd name="adj" fmla="val 16667"/>
            </a:avLst>
          </a:prstGeom>
          <a:solidFill>
            <a:srgbClr val="77EFEF"/>
          </a:solidFill>
          <a:ln w="9525">
            <a:round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rgbClr val="77EFEF"/>
            </a:extrusionClr>
            <a:contourClr>
              <a:srgbClr val="77EFE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>
                <a:solidFill>
                  <a:schemeClr val="bg1"/>
                </a:solidFill>
                <a:latin typeface="+mj-lt"/>
              </a:rPr>
              <a:t>EQUILIBRIO GESTIONALE</a:t>
            </a:r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2F3C7F78-92C1-4660-817E-EAF5578C673D}"/>
              </a:ext>
            </a:extLst>
          </p:cNvPr>
          <p:cNvCxnSpPr>
            <a:cxnSpLocks noChangeShapeType="1"/>
            <a:stCxn id="24" idx="3"/>
            <a:endCxn id="21" idx="1"/>
          </p:cNvCxnSpPr>
          <p:nvPr/>
        </p:nvCxnSpPr>
        <p:spPr bwMode="auto">
          <a:xfrm>
            <a:off x="4115656" y="3862249"/>
            <a:ext cx="1123950" cy="1643063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AutoShape 18">
            <a:extLst>
              <a:ext uri="{FF2B5EF4-FFF2-40B4-BE49-F238E27FC236}">
                <a16:creationId xmlns:a16="http://schemas.microsoft.com/office/drawing/2014/main" id="{EA9E360A-5A65-43DB-8596-D16297B11754}"/>
              </a:ext>
            </a:extLst>
          </p:cNvPr>
          <p:cNvCxnSpPr>
            <a:cxnSpLocks noChangeShapeType="1"/>
            <a:stCxn id="24" idx="3"/>
            <a:endCxn id="22" idx="1"/>
          </p:cNvCxnSpPr>
          <p:nvPr/>
        </p:nvCxnSpPr>
        <p:spPr bwMode="auto">
          <a:xfrm flipV="1">
            <a:off x="4115656" y="3849549"/>
            <a:ext cx="1123950" cy="12700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AutoShape 19">
            <a:extLst>
              <a:ext uri="{FF2B5EF4-FFF2-40B4-BE49-F238E27FC236}">
                <a16:creationId xmlns:a16="http://schemas.microsoft.com/office/drawing/2014/main" id="{0FDE59C6-6EA5-4C82-A1E7-8E84AE148794}"/>
              </a:ext>
            </a:extLst>
          </p:cNvPr>
          <p:cNvCxnSpPr>
            <a:cxnSpLocks noChangeShapeType="1"/>
            <a:stCxn id="24" idx="3"/>
            <a:endCxn id="23" idx="1"/>
          </p:cNvCxnSpPr>
          <p:nvPr/>
        </p:nvCxnSpPr>
        <p:spPr bwMode="auto">
          <a:xfrm flipV="1">
            <a:off x="4115656" y="2481124"/>
            <a:ext cx="1123950" cy="1381125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2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981626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Introduzione: </a:t>
            </a:r>
            <a:r>
              <a:rPr lang="en-US" dirty="0" err="1"/>
              <a:t>Analisi</a:t>
            </a:r>
            <a:r>
              <a:rPr lang="en-US" dirty="0"/>
              <a:t> di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46652747-5A4B-4DCD-95EE-8158C606A1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6775" y="3127477"/>
            <a:ext cx="1317625" cy="658813"/>
          </a:xfrm>
          <a:prstGeom prst="ellipse">
            <a:avLst/>
          </a:prstGeom>
          <a:solidFill>
            <a:srgbClr val="FFCC6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ANALISI</a:t>
            </a:r>
          </a:p>
          <a:p>
            <a:pPr algn="ctr" eaLnBrk="1" hangingPunct="1"/>
            <a:r>
              <a:rPr lang="it-IT" altLang="it-IT" sz="1400" b="1" dirty="0">
                <a:latin typeface="+mj-lt"/>
              </a:rPr>
              <a:t>IMPRESA</a:t>
            </a:r>
          </a:p>
        </p:txBody>
      </p:sp>
      <p:sp>
        <p:nvSpPr>
          <p:cNvPr id="5" name="Oval 5">
            <a:extLst>
              <a:ext uri="{FF2B5EF4-FFF2-40B4-BE49-F238E27FC236}">
                <a16:creationId xmlns:a16="http://schemas.microsoft.com/office/drawing/2014/main" id="{858A34DC-F24C-4F28-B4F4-B483F22880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32800" y="1919390"/>
            <a:ext cx="1316037" cy="658812"/>
          </a:xfrm>
          <a:prstGeom prst="ellipse">
            <a:avLst/>
          </a:prstGeom>
          <a:solidFill>
            <a:srgbClr val="FF5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Solidità</a:t>
            </a:r>
          </a:p>
        </p:txBody>
      </p:sp>
      <p:sp>
        <p:nvSpPr>
          <p:cNvPr id="6" name="Oval 6">
            <a:extLst>
              <a:ext uri="{FF2B5EF4-FFF2-40B4-BE49-F238E27FC236}">
                <a16:creationId xmlns:a16="http://schemas.microsoft.com/office/drawing/2014/main" id="{AB994A4A-641E-4E9C-A8A3-464AEC50ECF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598112" y="3017940"/>
            <a:ext cx="1317625" cy="657225"/>
          </a:xfrm>
          <a:prstGeom prst="ellipse">
            <a:avLst/>
          </a:prstGeom>
          <a:solidFill>
            <a:srgbClr val="99FF33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Liquidità</a:t>
            </a:r>
          </a:p>
        </p:txBody>
      </p:sp>
      <p:sp>
        <p:nvSpPr>
          <p:cNvPr id="7" name="Oval 7">
            <a:extLst>
              <a:ext uri="{FF2B5EF4-FFF2-40B4-BE49-F238E27FC236}">
                <a16:creationId xmlns:a16="http://schemas.microsoft.com/office/drawing/2014/main" id="{A5096F7E-8869-48FA-9145-C8FD2EB897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811925" y="3071915"/>
            <a:ext cx="1646237" cy="658812"/>
          </a:xfrm>
          <a:prstGeom prst="ellipse">
            <a:avLst/>
          </a:pr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Redditività</a:t>
            </a:r>
          </a:p>
        </p:txBody>
      </p:sp>
      <p:sp>
        <p:nvSpPr>
          <p:cNvPr id="8" name="Oval 8">
            <a:extLst>
              <a:ext uri="{FF2B5EF4-FFF2-40B4-BE49-F238E27FC236}">
                <a16:creationId xmlns:a16="http://schemas.microsoft.com/office/drawing/2014/main" id="{EFF06DEB-762B-449D-B543-6D8ED45369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86775" y="4280002"/>
            <a:ext cx="1317625" cy="658813"/>
          </a:xfrm>
          <a:prstGeom prst="ellipse">
            <a:avLst/>
          </a:prstGeom>
          <a:solidFill>
            <a:srgbClr val="CC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it-IT" altLang="it-IT" sz="1400" b="1" dirty="0">
                <a:latin typeface="+mj-lt"/>
              </a:rPr>
              <a:t>Sviluppo</a:t>
            </a:r>
          </a:p>
        </p:txBody>
      </p:sp>
      <p:sp>
        <p:nvSpPr>
          <p:cNvPr id="9" name="AutoShape 9">
            <a:extLst>
              <a:ext uri="{FF2B5EF4-FFF2-40B4-BE49-F238E27FC236}">
                <a16:creationId xmlns:a16="http://schemas.microsoft.com/office/drawing/2014/main" id="{4118B8A7-700C-47C3-BA23-8616695827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226512" y="2633765"/>
            <a:ext cx="274638" cy="328612"/>
          </a:xfrm>
          <a:prstGeom prst="downArrow">
            <a:avLst>
              <a:gd name="adj1" fmla="val 50000"/>
              <a:gd name="adj2" fmla="val 299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0" name="AutoShape 10">
            <a:extLst>
              <a:ext uri="{FF2B5EF4-FFF2-40B4-BE49-F238E27FC236}">
                <a16:creationId xmlns:a16="http://schemas.microsoft.com/office/drawing/2014/main" id="{69E20F20-181E-4C46-9B14-D8676EFA2B25}"/>
              </a:ext>
            </a:extLst>
          </p:cNvPr>
          <p:cNvSpPr>
            <a:spLocks noChangeAspect="1" noChangeArrowheads="1"/>
          </p:cNvSpPr>
          <p:nvPr/>
        </p:nvSpPr>
        <p:spPr bwMode="auto">
          <a:xfrm rot="16200000">
            <a:off x="6186156" y="3263209"/>
            <a:ext cx="274637" cy="330200"/>
          </a:xfrm>
          <a:prstGeom prst="downArrow">
            <a:avLst>
              <a:gd name="adj1" fmla="val 50000"/>
              <a:gd name="adj2" fmla="val 3005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1" name="AutoShape 11">
            <a:extLst>
              <a:ext uri="{FF2B5EF4-FFF2-40B4-BE49-F238E27FC236}">
                <a16:creationId xmlns:a16="http://schemas.microsoft.com/office/drawing/2014/main" id="{69C7F78B-4C98-4376-BBDA-B9B4760E98C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36050" y="3895827"/>
            <a:ext cx="274637" cy="328613"/>
          </a:xfrm>
          <a:prstGeom prst="downArrow">
            <a:avLst>
              <a:gd name="adj1" fmla="val 50000"/>
              <a:gd name="adj2" fmla="val 2991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2" name="AutoShape 12">
            <a:extLst>
              <a:ext uri="{FF2B5EF4-FFF2-40B4-BE49-F238E27FC236}">
                <a16:creationId xmlns:a16="http://schemas.microsoft.com/office/drawing/2014/main" id="{78B3FC89-A942-4F6B-9E03-7D0B56FEF72C}"/>
              </a:ext>
            </a:extLst>
          </p:cNvPr>
          <p:cNvSpPr>
            <a:spLocks noChangeAspect="1" noChangeArrowheads="1"/>
          </p:cNvSpPr>
          <p:nvPr/>
        </p:nvSpPr>
        <p:spPr bwMode="auto">
          <a:xfrm rot="5400000" flipH="1">
            <a:off x="4458162" y="3290990"/>
            <a:ext cx="274637" cy="274638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it-IT" altLang="it-IT" sz="1400">
              <a:latin typeface="+mj-lt"/>
            </a:endParaRP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69D96CFD-798D-4010-AC63-90A8B3895B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58375" y="1919390"/>
            <a:ext cx="324802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 dirty="0">
                <a:latin typeface="+mj-lt"/>
              </a:rPr>
              <a:t>Attitudine a supportare eventi interni ed esterni negativi</a:t>
            </a:r>
          </a:p>
          <a:p>
            <a:pPr eaLnBrk="1" hangingPunct="1"/>
            <a:r>
              <a:rPr lang="it-IT" altLang="it-IT" sz="1400" dirty="0">
                <a:latin typeface="+mj-lt"/>
              </a:rPr>
              <a:t>Equilibrio tra Fonti ed Impieghi di Capitale</a:t>
            </a: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C09FAC05-63AD-4FFD-8789-A25573CA19D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91737" y="3733902"/>
            <a:ext cx="36988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>
                <a:latin typeface="+mj-lt"/>
              </a:rPr>
              <a:t>Capacità di far fronte  alle uscite monetarie</a:t>
            </a:r>
          </a:p>
          <a:p>
            <a:pPr eaLnBrk="1" hangingPunct="1"/>
            <a:r>
              <a:rPr lang="it-IT" altLang="it-IT" sz="1400">
                <a:latin typeface="+mj-lt"/>
              </a:rPr>
              <a:t>Equilibrio tra Passivo Corrente e Attivo Corrente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F9AD3D0B-3A63-4431-95A9-99AB8EC0E7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70425" y="3733930"/>
            <a:ext cx="381635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 dirty="0">
                <a:latin typeface="+mj-lt"/>
              </a:rPr>
              <a:t>Attitudine a produrre reddito</a:t>
            </a:r>
          </a:p>
          <a:p>
            <a:pPr eaLnBrk="1" hangingPunct="1"/>
            <a:r>
              <a:rPr lang="it-IT" altLang="it-IT" sz="1400" dirty="0">
                <a:latin typeface="+mj-lt"/>
              </a:rPr>
              <a:t>Correlazione equilibrata tra Ricavi e Costi d’esercizio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934FAC69-1BD7-4F7B-BA06-A991B6E0179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37687" y="4846740"/>
            <a:ext cx="442436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it-IT" altLang="it-IT" sz="1400">
                <a:latin typeface="+mj-lt"/>
              </a:rPr>
              <a:t>Capacità di crescita senza pregiudicare esistenza e autonomia</a:t>
            </a:r>
          </a:p>
          <a:p>
            <a:pPr eaLnBrk="1" hangingPunct="1"/>
            <a:r>
              <a:rPr lang="it-IT" altLang="it-IT" sz="1400">
                <a:latin typeface="+mj-lt"/>
              </a:rPr>
              <a:t>Equilibrio dinamico tra solidità, liquidità e redditività. </a:t>
            </a:r>
          </a:p>
        </p:txBody>
      </p:sp>
      <p:sp>
        <p:nvSpPr>
          <p:cNvPr id="18" name="Rectangle 19">
            <a:extLst>
              <a:ext uri="{FF2B5EF4-FFF2-40B4-BE49-F238E27FC236}">
                <a16:creationId xmlns:a16="http://schemas.microsoft.com/office/drawing/2014/main" id="{77A512D7-1BE8-43E5-844C-7CD31CD055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038" y="1174974"/>
            <a:ext cx="108000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just" eaLnBrk="1" hangingPunct="1">
              <a:spcBef>
                <a:spcPct val="20000"/>
              </a:spcBef>
            </a:pPr>
            <a:r>
              <a:rPr lang="it-IT" altLang="it-IT" sz="1800" b="1" dirty="0">
                <a:latin typeface="+mj-lt"/>
              </a:rPr>
              <a:t>Le 4 dimensioni principali di analisi dell’impresa</a:t>
            </a:r>
          </a:p>
        </p:txBody>
      </p:sp>
    </p:spTree>
    <p:extLst>
      <p:ext uri="{BB962C8B-B14F-4D97-AF65-F5344CB8AC3E}">
        <p14:creationId xmlns:p14="http://schemas.microsoft.com/office/powerpoint/2010/main" val="2498624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riclassificazione del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20" name="Content Placeholder 18">
            <a:extLst>
              <a:ext uri="{FF2B5EF4-FFF2-40B4-BE49-F238E27FC236}">
                <a16:creationId xmlns:a16="http://schemas.microsoft.com/office/drawing/2014/main" id="{C9761C30-E716-4E3A-8DB7-DE035C059D76}"/>
              </a:ext>
            </a:extLst>
          </p:cNvPr>
          <p:cNvSpPr txBox="1">
            <a:spLocks/>
          </p:cNvSpPr>
          <p:nvPr/>
        </p:nvSpPr>
        <p:spPr>
          <a:xfrm>
            <a:off x="360124" y="1439813"/>
            <a:ext cx="4810067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sz="2800" dirty="0"/>
              <a:t>Le analisi di bilancio si basano sulla riclassificazione del bilancio e sul  confronto tra valori patrimoniali ed economici allo scopo di facilitare l’interpretazione dei dati in esso contenuti e dei fenomeni aziendali che li hanno generati</a:t>
            </a:r>
          </a:p>
          <a:p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2162D84-F2E3-4D0E-88B2-C4D11120C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14716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 BILANCIO XBRL</a:t>
            </a:r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68E8BF6-D433-46F8-AA42-F64729500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2498725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INTEGRAZIONE E NORMALIZZAZIONE </a:t>
            </a:r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EVENTUALE </a:t>
            </a:r>
          </a:p>
          <a:p>
            <a:pPr algn="ctr"/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DI ALCUNE POSTE DI BILANCIO</a:t>
            </a:r>
          </a:p>
          <a:p>
            <a:pPr algn="ctr"/>
            <a:r>
              <a:rPr lang="it-IT" altLang="it-IT" sz="1200" b="1" i="1" dirty="0">
                <a:solidFill>
                  <a:schemeClr val="bg1"/>
                </a:solidFill>
                <a:latin typeface="+mj-lt"/>
              </a:rPr>
              <a:t> (es. EBITDA-PFN-Poste straordinarie, Personale…)</a:t>
            </a: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6C99BE76-34C3-4D19-B243-6AD121AE8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34528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RICLASSIFICAZIONE BILANCIO</a:t>
            </a:r>
          </a:p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SECONDO DIVERSI SCHEMI E</a:t>
            </a:r>
          </a:p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COMPARAZIONE DEI VALORI ASSOLUTI E %</a:t>
            </a:r>
          </a:p>
        </p:txBody>
      </p:sp>
      <p:sp>
        <p:nvSpPr>
          <p:cNvPr id="14" name="Rectangle 7">
            <a:extLst>
              <a:ext uri="{FF2B5EF4-FFF2-40B4-BE49-F238E27FC236}">
                <a16:creationId xmlns:a16="http://schemas.microsoft.com/office/drawing/2014/main" id="{B00A6DF2-95B2-4ADF-A3F1-9FD5506E3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44434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INDICI DI BILANCIO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8B8B5E47-C41A-480F-8521-3EB359719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585" y="5434013"/>
            <a:ext cx="4038600" cy="685800"/>
          </a:xfrm>
          <a:prstGeom prst="rect">
            <a:avLst/>
          </a:prstGeom>
          <a:solidFill>
            <a:srgbClr val="FFC000"/>
          </a:solidFill>
          <a:ln w="9525">
            <a:solidFill>
              <a:srgbClr val="FFC000"/>
            </a:solidFill>
            <a:miter lim="800000"/>
            <a:headEnd/>
            <a:tailEnd/>
          </a:ln>
          <a:scene3d>
            <a:camera prst="legacyPerspectiveBottom"/>
            <a:lightRig rig="legacyFlat3" dir="t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  <a:contourClr>
              <a:srgbClr val="FFFFFF"/>
            </a:contourClr>
          </a:sp3d>
        </p:spPr>
        <p:txBody>
          <a:bodyPr lIns="3600" tIns="3600" rIns="3600" bIns="3600" anchor="ctr">
            <a:flatTx/>
          </a:bodyPr>
          <a:lstStyle>
            <a:lvl1pPr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0438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043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it-IT" altLang="it-IT" sz="1400" b="1" i="1" dirty="0">
                <a:solidFill>
                  <a:schemeClr val="bg1"/>
                </a:solidFill>
                <a:latin typeface="+mj-lt"/>
              </a:rPr>
              <a:t>ANALISI DEI TREND</a:t>
            </a:r>
          </a:p>
        </p:txBody>
      </p:sp>
      <p:cxnSp>
        <p:nvCxnSpPr>
          <p:cNvPr id="16" name="AutoShape 9">
            <a:extLst>
              <a:ext uri="{FF2B5EF4-FFF2-40B4-BE49-F238E27FC236}">
                <a16:creationId xmlns:a16="http://schemas.microsoft.com/office/drawing/2014/main" id="{AEF73A2E-30D8-49BD-ADCA-4012F2D1A926}"/>
              </a:ext>
            </a:extLst>
          </p:cNvPr>
          <p:cNvCxnSpPr>
            <a:cxnSpLocks noChangeShapeType="1"/>
            <a:stCxn id="11" idx="2"/>
            <a:endCxn id="12" idx="0"/>
          </p:cNvCxnSpPr>
          <p:nvPr/>
        </p:nvCxnSpPr>
        <p:spPr bwMode="auto">
          <a:xfrm>
            <a:off x="7275885" y="2157413"/>
            <a:ext cx="0" cy="341312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AutoShape 10">
            <a:extLst>
              <a:ext uri="{FF2B5EF4-FFF2-40B4-BE49-F238E27FC236}">
                <a16:creationId xmlns:a16="http://schemas.microsoft.com/office/drawing/2014/main" id="{87D71F49-0D35-4687-8B77-548B1EFFBF61}"/>
              </a:ext>
            </a:extLst>
          </p:cNvPr>
          <p:cNvCxnSpPr>
            <a:cxnSpLocks noChangeShapeType="1"/>
            <a:stCxn id="12" idx="2"/>
            <a:endCxn id="13" idx="0"/>
          </p:cNvCxnSpPr>
          <p:nvPr/>
        </p:nvCxnSpPr>
        <p:spPr bwMode="auto">
          <a:xfrm>
            <a:off x="7275885" y="3184525"/>
            <a:ext cx="0" cy="268288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AutoShape 11">
            <a:extLst>
              <a:ext uri="{FF2B5EF4-FFF2-40B4-BE49-F238E27FC236}">
                <a16:creationId xmlns:a16="http://schemas.microsoft.com/office/drawing/2014/main" id="{1FA7FD46-ED88-44EA-9979-73DB4EAB89A9}"/>
              </a:ext>
            </a:extLst>
          </p:cNvPr>
          <p:cNvCxnSpPr>
            <a:cxnSpLocks noChangeShapeType="1"/>
            <a:stCxn id="13" idx="2"/>
            <a:endCxn id="14" idx="0"/>
          </p:cNvCxnSpPr>
          <p:nvPr/>
        </p:nvCxnSpPr>
        <p:spPr bwMode="auto">
          <a:xfrm>
            <a:off x="7275885" y="4138613"/>
            <a:ext cx="0" cy="304800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AutoShape 12">
            <a:extLst>
              <a:ext uri="{FF2B5EF4-FFF2-40B4-BE49-F238E27FC236}">
                <a16:creationId xmlns:a16="http://schemas.microsoft.com/office/drawing/2014/main" id="{3FA8B469-E8D4-4502-8DA3-DB0CE6C35CA3}"/>
              </a:ext>
            </a:extLst>
          </p:cNvPr>
          <p:cNvCxnSpPr>
            <a:cxnSpLocks noChangeShapeType="1"/>
            <a:stCxn id="14" idx="2"/>
            <a:endCxn id="15" idx="0"/>
          </p:cNvCxnSpPr>
          <p:nvPr/>
        </p:nvCxnSpPr>
        <p:spPr bwMode="auto">
          <a:xfrm>
            <a:off x="7275885" y="5129213"/>
            <a:ext cx="0" cy="304800"/>
          </a:xfrm>
          <a:prstGeom prst="straightConnector1">
            <a:avLst/>
          </a:prstGeom>
          <a:noFill/>
          <a:ln w="9525">
            <a:solidFill>
              <a:srgbClr val="FFC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88361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riclassificazione del </a:t>
            </a:r>
            <a:r>
              <a:rPr lang="en-US" dirty="0" err="1"/>
              <a:t>bilancio</a:t>
            </a:r>
            <a:endParaRPr lang="en-US" dirty="0"/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267527" y="1185170"/>
            <a:ext cx="10800000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defRPr/>
            </a:pPr>
            <a:r>
              <a:rPr lang="it-IT" altLang="it-IT" sz="2800" dirty="0"/>
              <a:t>Riclassificazione del Conto economico per aree di attività : esempio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133B79-3849-470D-98DB-0F0D81502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65" y="1893836"/>
            <a:ext cx="6733569" cy="39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589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9039925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La </a:t>
            </a:r>
            <a:r>
              <a:rPr lang="it-IT" sz="32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APP XBRL 2 PBIX </a:t>
            </a: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consente di esaminare la situazione economico-finanziaria-patrimoniale di una o più società, elaborando i  bilanci ordinari in formato Xbrl con Power BI e restituendo una analisi con dashboard-report delle performance: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economiche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finanziarie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patrimoniali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B5F1B7-7E39-4125-825F-20C650B31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6" name="Immagine 14">
            <a:extLst>
              <a:ext uri="{FF2B5EF4-FFF2-40B4-BE49-F238E27FC236}">
                <a16:creationId xmlns:a16="http://schemas.microsoft.com/office/drawing/2014/main" id="{80C11D59-3F33-4375-9AAE-446447F36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71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9677489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Attraverso il calcolo di KPI finanziari classificati nelle seguenti categorie 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redditività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solidità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liquidità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Indici di copertura finanziaria</a:t>
            </a:r>
          </a:p>
          <a:p>
            <a:pPr fontAlgn="base" hangingPunct="0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A1A989-2D41-429F-9D69-2B2646C98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6" name="Immagine 14">
            <a:extLst>
              <a:ext uri="{FF2B5EF4-FFF2-40B4-BE49-F238E27FC236}">
                <a16:creationId xmlns:a16="http://schemas.microsoft.com/office/drawing/2014/main" id="{158D1D1B-3128-4AEB-AF31-36C7086B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3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360124" y="1439813"/>
            <a:ext cx="9039926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/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 bilanci ordinari XBRL, composti da Conto economico, Stato Patrimoniale e Rendiconto finanziario, vengono riclassificati in un’ottica gestionale per evidenziare le principali voci di analisi: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Ebitda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Posizione finanziaria netta (PFN)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Capitale circolante commerciale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r>
              <a:rPr lang="it-IT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Numero e costo personale</a:t>
            </a:r>
            <a:endParaRPr lang="en-US" sz="32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D3C54-198D-4440-9924-A5B804EE7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  <p:pic>
        <p:nvPicPr>
          <p:cNvPr id="7" name="Immagine 14">
            <a:extLst>
              <a:ext uri="{FF2B5EF4-FFF2-40B4-BE49-F238E27FC236}">
                <a16:creationId xmlns:a16="http://schemas.microsoft.com/office/drawing/2014/main" id="{86282597-EBAF-47FB-A283-F2B3CBB1F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458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XBRL 2 PBIX</a:t>
            </a:r>
          </a:p>
        </p:txBody>
      </p:sp>
      <p:sp>
        <p:nvSpPr>
          <p:cNvPr id="3" name="Content Placeholder 18">
            <a:extLst>
              <a:ext uri="{FF2B5EF4-FFF2-40B4-BE49-F238E27FC236}">
                <a16:creationId xmlns:a16="http://schemas.microsoft.com/office/drawing/2014/main" id="{4917B46C-165C-4181-846F-64C12D4B1810}"/>
              </a:ext>
            </a:extLst>
          </p:cNvPr>
          <p:cNvSpPr txBox="1">
            <a:spLocks/>
          </p:cNvSpPr>
          <p:nvPr/>
        </p:nvSpPr>
        <p:spPr>
          <a:xfrm>
            <a:off x="161795" y="1439812"/>
            <a:ext cx="9675127" cy="4680000"/>
          </a:xfrm>
          <a:prstGeom prst="rect">
            <a:avLst/>
          </a:prstGeom>
        </p:spPr>
        <p:txBody>
          <a:bodyPr/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Sorgente bilancio: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XBRL per saldi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Dimensioni principali: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Azienda Conto Anno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Analisi: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Economica, Finanziaria, Patrimoniale, Financial KPI</a:t>
            </a:r>
          </a:p>
          <a:p>
            <a:pPr fontAlgn="base" hangingPunct="0">
              <a:defRPr/>
            </a:pPr>
            <a:r>
              <a:rPr lang="it-IT" sz="3400" b="1" dirty="0">
                <a:latin typeface="Segoe UI Light" panose="020B0502040204020203" pitchFamily="34" charset="0"/>
                <a:cs typeface="Segoe UI Light" panose="020B0502040204020203" pitchFamily="34" charset="0"/>
              </a:rPr>
              <a:t>Il modello è personalizzabile con: 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nuove dimensioni, nuove misure, nuove gerarchie, nuovi report-grafici</a:t>
            </a:r>
          </a:p>
          <a:p>
            <a:pPr fontAlgn="base" hangingPunct="0">
              <a:defRPr/>
            </a:pPr>
            <a:r>
              <a:rPr lang="it-IT" sz="3400" dirty="0" err="1">
                <a:latin typeface="Segoe UI Light" panose="020B0502040204020203" pitchFamily="34" charset="0"/>
                <a:cs typeface="Segoe UI Light" panose="020B0502040204020203" pitchFamily="34" charset="0"/>
              </a:rPr>
              <a:t>nonchè</a:t>
            </a:r>
            <a:r>
              <a:rPr lang="it-IT" sz="3400" dirty="0">
                <a:latin typeface="Segoe UI Light" panose="020B0502040204020203" pitchFamily="34" charset="0"/>
                <a:cs typeface="Segoe UI Light" panose="020B0502040204020203" pitchFamily="34" charset="0"/>
              </a:rPr>
              <a:t> confrontare il bilancio con quello dei competitors</a:t>
            </a:r>
          </a:p>
          <a:p>
            <a:pPr marL="285750" lvl="0" indent="-285750" fontAlgn="base" hangingPunct="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Immagine 14">
            <a:extLst>
              <a:ext uri="{FF2B5EF4-FFF2-40B4-BE49-F238E27FC236}">
                <a16:creationId xmlns:a16="http://schemas.microsoft.com/office/drawing/2014/main" id="{A2752462-5A53-4629-B6EB-17756524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0233" y="3671529"/>
            <a:ext cx="1560805" cy="6535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E3998-2CCD-467D-BF88-9A509EF3A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050" y="1526340"/>
            <a:ext cx="1958643" cy="195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93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822F98-6CC3-4A3D-8B6C-560E38A53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05" y="1080363"/>
            <a:ext cx="8623883" cy="479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00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2F890-302E-5E42-91DB-AFE6C85C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97" y="3240088"/>
            <a:ext cx="4089364" cy="1453314"/>
          </a:xfrm>
        </p:spPr>
        <p:txBody>
          <a:bodyPr anchor="t"/>
          <a:lstStyle/>
          <a:p>
            <a:pPr>
              <a:lnSpc>
                <a:spcPct val="90000"/>
              </a:lnSpc>
            </a:pPr>
            <a:r>
              <a:rPr lang="en-US" sz="5544" dirty="0"/>
              <a:t>Explore your PASS community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13F6BF-0D9B-6941-B462-8655A135E33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3587" y="2083789"/>
            <a:ext cx="1564666" cy="15646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0E8CAE-78C9-1949-A87D-878E342A726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53362" y="4203701"/>
            <a:ext cx="1564666" cy="15646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BD081-1F08-394E-86A5-893F8C37799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3220" y="4587971"/>
            <a:ext cx="972914" cy="884467"/>
          </a:xfrm>
          <a:prstGeom prst="rect">
            <a:avLst/>
          </a:prstGeom>
        </p:spPr>
      </p:pic>
      <p:sp>
        <p:nvSpPr>
          <p:cNvPr id="13" name="Rectangle 12">
            <a:hlinkClick r:id="rId5"/>
            <a:extLst>
              <a:ext uri="{FF2B5EF4-FFF2-40B4-BE49-F238E27FC236}">
                <a16:creationId xmlns:a16="http://schemas.microsoft.com/office/drawing/2014/main" id="{7FFA58E1-AFAE-6E41-A7A4-3134640BD42F}"/>
              </a:ext>
            </a:extLst>
          </p:cNvPr>
          <p:cNvSpPr/>
          <p:nvPr/>
        </p:nvSpPr>
        <p:spPr>
          <a:xfrm>
            <a:off x="4649535" y="3468732"/>
            <a:ext cx="1806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Free online webinar events </a:t>
            </a:r>
          </a:p>
        </p:txBody>
      </p:sp>
      <p:sp>
        <p:nvSpPr>
          <p:cNvPr id="14" name="Rectangle 13">
            <a:hlinkClick r:id="rId6"/>
            <a:extLst>
              <a:ext uri="{FF2B5EF4-FFF2-40B4-BE49-F238E27FC236}">
                <a16:creationId xmlns:a16="http://schemas.microsoft.com/office/drawing/2014/main" id="{9EB3BE4C-4D6B-9043-B9AF-4F9F2E426BC4}"/>
              </a:ext>
            </a:extLst>
          </p:cNvPr>
          <p:cNvSpPr/>
          <p:nvPr/>
        </p:nvSpPr>
        <p:spPr>
          <a:xfrm>
            <a:off x="8618142" y="3468732"/>
            <a:ext cx="2215570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Connect with the global data community</a:t>
            </a:r>
          </a:p>
        </p:txBody>
      </p:sp>
      <p:sp>
        <p:nvSpPr>
          <p:cNvPr id="15" name="Rectangle 14">
            <a:hlinkClick r:id="rId7"/>
            <a:extLst>
              <a:ext uri="{FF2B5EF4-FFF2-40B4-BE49-F238E27FC236}">
                <a16:creationId xmlns:a16="http://schemas.microsoft.com/office/drawing/2014/main" id="{B2C81291-D94F-3142-B6F3-5BE4EB2131A6}"/>
              </a:ext>
            </a:extLst>
          </p:cNvPr>
          <p:cNvSpPr/>
          <p:nvPr/>
        </p:nvSpPr>
        <p:spPr>
          <a:xfrm>
            <a:off x="6716397" y="3468732"/>
            <a:ext cx="1964019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Local user groups around the world</a:t>
            </a:r>
            <a:endParaRPr lang="en-US" sz="1512" dirty="0">
              <a:solidFill>
                <a:schemeClr val="tx1"/>
              </a:solidFill>
              <a:latin typeface="+mj-lt"/>
              <a:cs typeface="Segoe UI Semibold" panose="020B0502040204020203" pitchFamily="34" charset="0"/>
            </a:endParaRPr>
          </a:p>
        </p:txBody>
      </p:sp>
      <p:sp>
        <p:nvSpPr>
          <p:cNvPr id="16" name="Rectangle 15">
            <a:hlinkClick r:id="rId8"/>
            <a:extLst>
              <a:ext uri="{FF2B5EF4-FFF2-40B4-BE49-F238E27FC236}">
                <a16:creationId xmlns:a16="http://schemas.microsoft.com/office/drawing/2014/main" id="{D5D65FB3-C04C-A546-A913-C0814BC10F5A}"/>
              </a:ext>
            </a:extLst>
          </p:cNvPr>
          <p:cNvSpPr/>
          <p:nvPr/>
        </p:nvSpPr>
        <p:spPr>
          <a:xfrm>
            <a:off x="4649890" y="5724795"/>
            <a:ext cx="1971611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Online special interest user groups </a:t>
            </a:r>
          </a:p>
        </p:txBody>
      </p:sp>
      <p:sp>
        <p:nvSpPr>
          <p:cNvPr id="17" name="Rectangle 16">
            <a:hlinkClick r:id="rId7"/>
            <a:extLst>
              <a:ext uri="{FF2B5EF4-FFF2-40B4-BE49-F238E27FC236}">
                <a16:creationId xmlns:a16="http://schemas.microsoft.com/office/drawing/2014/main" id="{23241561-83A2-804A-8F0C-A676064DBABC}"/>
              </a:ext>
            </a:extLst>
          </p:cNvPr>
          <p:cNvSpPr/>
          <p:nvPr/>
        </p:nvSpPr>
        <p:spPr>
          <a:xfrm>
            <a:off x="6621501" y="5724795"/>
            <a:ext cx="2298885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Learning on-demand and delivered to you</a:t>
            </a:r>
          </a:p>
        </p:txBody>
      </p:sp>
      <p:sp>
        <p:nvSpPr>
          <p:cNvPr id="18" name="Rectangle 17">
            <a:hlinkClick r:id="rId7"/>
            <a:extLst>
              <a:ext uri="{FF2B5EF4-FFF2-40B4-BE49-F238E27FC236}">
                <a16:creationId xmlns:a16="http://schemas.microsoft.com/office/drawing/2014/main" id="{DC862C0E-3CC0-9240-859B-88B83A2A551D}"/>
              </a:ext>
            </a:extLst>
          </p:cNvPr>
          <p:cNvSpPr/>
          <p:nvPr/>
        </p:nvSpPr>
        <p:spPr>
          <a:xfrm>
            <a:off x="8920387" y="5724795"/>
            <a:ext cx="1798583" cy="519028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512" dirty="0">
                <a:solidFill>
                  <a:schemeClr val="tx1"/>
                </a:solidFill>
                <a:latin typeface="+mj-lt"/>
                <a:cs typeface="Segoe UI Semibold" panose="020B0502040204020203" pitchFamily="34" charset="0"/>
              </a:rPr>
              <a:t>Get involved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A5C2C79-0343-7C4A-A0CF-31E4444953B1}"/>
              </a:ext>
            </a:extLst>
          </p:cNvPr>
          <p:cNvCxnSpPr>
            <a:cxnSpLocks/>
          </p:cNvCxnSpPr>
          <p:nvPr/>
        </p:nvCxnSpPr>
        <p:spPr>
          <a:xfrm flipH="1">
            <a:off x="4948543" y="4203701"/>
            <a:ext cx="567338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D3A8F4EA-C59F-F343-883B-AF111B8F396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</a:blip>
          <a:srcRect l="10860" t="13663"/>
          <a:stretch/>
        </p:blipFill>
        <p:spPr>
          <a:xfrm>
            <a:off x="88" y="0"/>
            <a:ext cx="2741741" cy="265552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B36441A-5B13-DA4D-B288-3616ECEDEC4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16469" y="2083789"/>
            <a:ext cx="1416217" cy="141621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403638-AB44-014B-901A-3B8B915D0147}"/>
              </a:ext>
            </a:extLst>
          </p:cNvPr>
          <p:cNvSpPr txBox="1"/>
          <p:nvPr/>
        </p:nvSpPr>
        <p:spPr>
          <a:xfrm>
            <a:off x="4221460" y="602650"/>
            <a:ext cx="7043737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Own your career with interactive learning built by community and guided by data experts.</a:t>
            </a:r>
          </a:p>
          <a:p>
            <a:pPr algn="ctr"/>
            <a:r>
              <a:rPr lang="en-US" sz="2520" b="1" i="1" dirty="0">
                <a:solidFill>
                  <a:schemeClr val="accent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Get involved. Get ahead.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D4F8B09-BE97-4528-9349-1A9258974DB0}"/>
              </a:ext>
            </a:extLst>
          </p:cNvPr>
          <p:cNvGrpSpPr/>
          <p:nvPr/>
        </p:nvGrpSpPr>
        <p:grpSpPr>
          <a:xfrm>
            <a:off x="6683401" y="5019333"/>
            <a:ext cx="1971611" cy="554939"/>
            <a:chOff x="5486576" y="3693211"/>
            <a:chExt cx="1564924" cy="44047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93431F2-F8FE-4A4E-8A2A-E968BE4E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86576" y="3693211"/>
              <a:ext cx="1564924" cy="38498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BDF172-0880-482D-9F3A-50FEB5D0F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7616" t="1" b="24563"/>
            <a:stretch/>
          </p:blipFill>
          <p:spPr>
            <a:xfrm>
              <a:off x="6179156" y="3928833"/>
              <a:ext cx="719453" cy="204849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0A1D42F-75B9-45E4-ACA4-ED1EC30CB990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89939" y="2038300"/>
            <a:ext cx="1427644" cy="142764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94444D3-65AA-46F3-873F-A8B227D3A649}"/>
              </a:ext>
            </a:extLst>
          </p:cNvPr>
          <p:cNvGrpSpPr/>
          <p:nvPr/>
        </p:nvGrpSpPr>
        <p:grpSpPr>
          <a:xfrm>
            <a:off x="7145108" y="4500556"/>
            <a:ext cx="1211231" cy="432644"/>
            <a:chOff x="5522708" y="4176246"/>
            <a:chExt cx="1114828" cy="3861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BB39A4A-7B6D-4290-B5D2-4D4F4643C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2708" y="4176246"/>
              <a:ext cx="772230" cy="386116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4D6C87-C83C-4FB5-937B-2B6650AD51D0}"/>
                </a:ext>
              </a:extLst>
            </p:cNvPr>
            <p:cNvSpPr txBox="1"/>
            <p:nvPr/>
          </p:nvSpPr>
          <p:spPr>
            <a:xfrm>
              <a:off x="6165992" y="4222972"/>
              <a:ext cx="471544" cy="2900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12" dirty="0">
                  <a:solidFill>
                    <a:srgbClr val="5D6568"/>
                  </a:soli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00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361038" y="360363"/>
            <a:ext cx="11159450" cy="720000"/>
          </a:xfrm>
        </p:spPr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Voci</a:t>
            </a:r>
            <a:r>
              <a:rPr lang="en-US" dirty="0"/>
              <a:t> a </a:t>
            </a:r>
            <a:r>
              <a:rPr lang="en-US" dirty="0" err="1"/>
              <a:t>disposizione</a:t>
            </a:r>
            <a:r>
              <a:rPr lang="en-US" dirty="0"/>
              <a:t> in XBRL 2 PBIX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AEB8D6-ADFF-4C36-9FF1-24050390B42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792" y="1080363"/>
            <a:ext cx="2747010" cy="516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51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Filtri</a:t>
            </a:r>
            <a:r>
              <a:rPr lang="en-US" dirty="0"/>
              <a:t> a </a:t>
            </a:r>
            <a:r>
              <a:rPr lang="en-US" dirty="0" err="1"/>
              <a:t>disposizione</a:t>
            </a:r>
            <a:r>
              <a:rPr lang="en-US" dirty="0"/>
              <a:t> in XBRL 2 PBIX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FE86DC-6773-49E1-8968-671687E39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558" y="2254112"/>
            <a:ext cx="1943371" cy="19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2468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percorsi dei dati per XBRL 2 PBIX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697DCA-AB2F-44E4-9E6D-E0E93C9CC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779" y="1222342"/>
            <a:ext cx="8937615" cy="24561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1DDA71-27EA-467F-95FF-4CBE4536D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121" y="3894531"/>
            <a:ext cx="5693924" cy="239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80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file dimensioni.xlsx in XBRL 2 PBIX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973BB-90F1-4FCD-9BC0-ED6F8C4567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39567" y="2991263"/>
            <a:ext cx="9261446" cy="13961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3BB9BDE-658F-4FFF-B458-33167FAC66D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87951" y="1734219"/>
            <a:ext cx="5525135" cy="52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891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8">
            <a:extLst>
              <a:ext uri="{FF2B5EF4-FFF2-40B4-BE49-F238E27FC236}">
                <a16:creationId xmlns:a16="http://schemas.microsoft.com/office/drawing/2014/main" id="{81FE5685-CE01-4365-8783-2D2E76DA4851}"/>
              </a:ext>
            </a:extLst>
          </p:cNvPr>
          <p:cNvSpPr txBox="1">
            <a:spLocks/>
          </p:cNvSpPr>
          <p:nvPr/>
        </p:nvSpPr>
        <p:spPr>
          <a:xfrm>
            <a:off x="360125" y="1439813"/>
            <a:ext cx="4227115" cy="4680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bg1"/>
                </a:solidFill>
              </a:rPr>
              <a:t>#SqlSat921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BD0C5-7706-43A1-A5F7-35C78E33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424" y="1592760"/>
            <a:ext cx="1831176" cy="182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48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750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057C3-12DD-4CC3-A904-95D1070C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Missed PASS Summit 2019?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AE1106-C798-4AE1-81C0-82260F4890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7604" y="1911305"/>
            <a:ext cx="10685280" cy="492013"/>
          </a:xfrm>
        </p:spPr>
        <p:txBody>
          <a:bodyPr/>
          <a:lstStyle/>
          <a:p>
            <a:r>
              <a:rPr lang="en-US" sz="4032" dirty="0"/>
              <a:t>Get the Recordings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8CEA300C-01AE-4436-9AA3-0BBC0738CCF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17604" y="2914058"/>
            <a:ext cx="6723888" cy="27473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Download all PASS Summit sessions on Data Management</a:t>
            </a:r>
            <a:r>
              <a:rPr lang="en-US"/>
              <a:t>, Analytics, </a:t>
            </a:r>
            <a:r>
              <a:rPr lang="en-US" dirty="0"/>
              <a:t>or Architecture for only $399 USD</a:t>
            </a:r>
          </a:p>
          <a:p>
            <a:endParaRPr lang="en-US" dirty="0"/>
          </a:p>
          <a:p>
            <a:r>
              <a:rPr lang="en-US" dirty="0"/>
              <a:t>More options available at </a:t>
            </a:r>
            <a:r>
              <a:rPr lang="en-US" sz="3528" b="1" dirty="0"/>
              <a:t>PASSstuff.com</a:t>
            </a:r>
          </a:p>
          <a:p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99558-C0CF-437D-BB58-E1E6AC3B73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972"/>
          <a:stretch/>
        </p:blipFill>
        <p:spPr>
          <a:xfrm>
            <a:off x="7319090" y="2403319"/>
            <a:ext cx="3215306" cy="318403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88935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A1E2D-9DF4-4F83-9D90-D879C6C833D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12" y="4193796"/>
            <a:ext cx="10557075" cy="2074286"/>
          </a:xfrm>
        </p:spPr>
        <p:txBody>
          <a:bodyPr/>
          <a:lstStyle/>
          <a:p>
            <a:pPr fontAlgn="base"/>
            <a:r>
              <a:rPr lang="en-US" sz="1764" dirty="0"/>
              <a:t>We are covering all bases to ensure our community can continue reaching new and exciting heights. Plans are underway for the in-person event you all know and love along with a new venture, a new opportunity: a PASS Summit 2020 Virtual Event.  </a:t>
            </a:r>
            <a:br>
              <a:rPr lang="en-US" sz="1764" dirty="0"/>
            </a:br>
            <a:endParaRPr lang="en-US" sz="1764" dirty="0"/>
          </a:p>
          <a:p>
            <a:pPr fontAlgn="base"/>
            <a:r>
              <a:rPr lang="en-US" sz="1764" b="1" dirty="0">
                <a:solidFill>
                  <a:srgbClr val="C00000"/>
                </a:solidFill>
              </a:rPr>
              <a:t>Find out more at PASS.org/summit</a:t>
            </a:r>
          </a:p>
        </p:txBody>
      </p:sp>
      <p:pic>
        <p:nvPicPr>
          <p:cNvPr id="15" name="Picture 14" descr="A close up of a person&#10;&#10;Description automatically generated">
            <a:extLst>
              <a:ext uri="{FF2B5EF4-FFF2-40B4-BE49-F238E27FC236}">
                <a16:creationId xmlns:a16="http://schemas.microsoft.com/office/drawing/2014/main" id="{7C890C16-C4F2-48CC-B838-86E2C165C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" y="700"/>
            <a:ext cx="11520311" cy="361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9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EB4C4037-60C8-4EF1-9028-88C738B52A52}"/>
              </a:ext>
            </a:extLst>
          </p:cNvPr>
          <p:cNvSpPr/>
          <p:nvPr/>
        </p:nvSpPr>
        <p:spPr>
          <a:xfrm>
            <a:off x="5415204" y="327748"/>
            <a:ext cx="6105195" cy="530718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68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5789A90-8FE5-A846-B018-A96E691FC6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1254" y="1878985"/>
            <a:ext cx="4712866" cy="3774184"/>
          </a:xfrm>
        </p:spPr>
        <p:txBody>
          <a:bodyPr/>
          <a:lstStyle/>
          <a:p>
            <a:r>
              <a:rPr lang="en-US" sz="5544" dirty="0"/>
              <a:t>Thank you to our Global  Sponsors and Supporters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461DDA-62E9-4998-955E-E68B452BF223}"/>
              </a:ext>
            </a:extLst>
          </p:cNvPr>
          <p:cNvGrpSpPr/>
          <p:nvPr/>
        </p:nvGrpSpPr>
        <p:grpSpPr>
          <a:xfrm>
            <a:off x="5760245" y="845245"/>
            <a:ext cx="4372468" cy="5293173"/>
            <a:chOff x="4559900" y="828282"/>
            <a:chExt cx="3470553" cy="4201343"/>
          </a:xfrm>
        </p:grpSpPr>
        <p:pic>
          <p:nvPicPr>
            <p:cNvPr id="3" name="Picture 2" descr="https://eastus1-mediap.svc.ms/transform/thumbnail?provider=spo&amp;inputFormat=png&amp;cs=fFNQTw&amp;docid=https%3A%2F%2Fsqlpass365-my.sharepoint.com%3A443%2F_api%2Fv2.0%2Fdrives%2Fb!foE7roR9Jkahp1eDpbuCNzsI0q0yYmNIvCrkt06UyE68uZlao4rJQZ3tymFRSPDq%2Fitems%2F01FYQCTPJPSMVC3OMFCJH2NL2K6MN5DC4W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440&amp;height=71&amp;action=Access">
              <a:extLst>
                <a:ext uri="{FF2B5EF4-FFF2-40B4-BE49-F238E27FC236}">
                  <a16:creationId xmlns:a16="http://schemas.microsoft.com/office/drawing/2014/main" id="{1791629B-37C7-4B07-ABBE-6FD9600809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9900" y="828282"/>
              <a:ext cx="3470553" cy="560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0">
              <a:extLst>
                <a:ext uri="{FF2B5EF4-FFF2-40B4-BE49-F238E27FC236}">
                  <a16:creationId xmlns:a16="http://schemas.microsoft.com/office/drawing/2014/main" id="{1DD9CA24-5D60-4C70-9AE5-E7C83B94B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246026" y="1703076"/>
              <a:ext cx="2150078" cy="2755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1466FE-8A1E-43A2-8C8B-41D40FEB7EF6}"/>
                </a:ext>
              </a:extLst>
            </p:cNvPr>
            <p:cNvGrpSpPr/>
            <p:nvPr/>
          </p:nvGrpSpPr>
          <p:grpSpPr>
            <a:xfrm>
              <a:off x="5441587" y="2918785"/>
              <a:ext cx="1758955" cy="2110840"/>
              <a:chOff x="5402702" y="2376242"/>
              <a:chExt cx="1758955" cy="211084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64CF7DAB-2BFA-4906-8579-534482BB8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92629" y="2912533"/>
                <a:ext cx="1147344" cy="314152"/>
              </a:xfrm>
              <a:prstGeom prst="rect">
                <a:avLst/>
              </a:prstGeom>
            </p:spPr>
          </p:pic>
          <p:pic>
            <p:nvPicPr>
              <p:cNvPr id="11" name="Picture 12" descr="https://eastus1-mediap.svc.ms/transform/thumbnail?provider=spo&amp;inputFormat=png&amp;cs=fFNQTw&amp;docid=https%3A%2F%2Fsqlpass365-my.sharepoint.com%3A443%2F_api%2Fv2.0%2Fdrives%2Fb!foE7roR9Jkahp1eDpbuCNzsI0q0yYmNIvCrkt06UyE68uZlao4rJQZ3tymFRSPDq%2Fitems%2F01FYQCTPJC63LHZ3GD7BD2XM6MT4HCLZPK%3Fversion%3DPublished&amp;access_token=eyJ0eXAiOiJKV1QiLCJhbGciOiJub25lIn0.eyJhdWQiOiIwMDAwMDAwMy0wMDAwLTBmZjEtY2UwMC0wMDAwMDAwMDAwMDAvc3FscGFzczM2NS1teS5zaGFyZXBvaW50LmNvbUA1Y2E3OGRlNi1iMGRjLTQwM2YtOWQzYy1lZmUwMmM4ZDZjMzciLCJpc3MiOiIwMDAwMDAwMy0wMDAwLTBmZjEtY2UwMC0wMDAwMDAwMDAwMDAiLCJuYmYiOiIxNTcwMjExMjc5IiwiZXhwIjoiMTU3MDIzMjg3OSIsImVuZHBvaW50dXJsIjoiQ3ZOTEVwQysyVlBlSmp3K2laaXlDSVZhS2ErOU1DeVNrM3d4dUxmcVVpMD0iLCJlbmRwb2ludHVybExlbmd0aCI6IjEyMCIsImlzbG9vcGJhY2siOiJUcnVlIiwiY2lkIjoiWmpoaE1EQmhPV1l0T1RBNVpTMDVNREF3TFRaaE5EQXRZek16TXpBNVlqY3pNV1kyIiwidmVyIjoiaGFzaGVkcHJvb2Z0b2tlbiIsInNpdGVpZCI6IllXVXpZamd4TjJVdE4yUTROQzAwTmpJMkxXRXhZVGN0TlRjNE0yRTFZbUk0TWpNMyIsInNpZ25pbl9zdGF0ZSI6IltcImttc2lcIl0iLCJuYW1laWQiOiIwIy5mfG1lbWJlcnNoaXB8YW1hbmRhLm1hcnRpbkBwYXNzLm9yZyIsIm5paSI6Im1pY3Jvc29mdC5zaGFyZXBvaW50IiwiaXN1c2VyIjoidHJ1ZSIsImNhY2hla2V5IjoiMGguZnxtZW1iZXJzaGlwfDEwMDM3ZmZlOWI3MjU0ZDRAbGl2ZS5jb20iLCJ0dCI6IjAiLCJ1c2VQZXJzaXN0ZW50Q29va2llIjoiMyJ9.V2RaL0FWdjZucU9ldG5SWm1aSVU5RUh5eXB3WDh2STFMREN1ZXJTQmZqZz0&amp;encodeFailures=1&amp;srcWidth=&amp;srcHeight=&amp;width=910&amp;height=98&amp;action=Access">
                <a:extLst>
                  <a:ext uri="{FF2B5EF4-FFF2-40B4-BE49-F238E27FC236}">
                    <a16:creationId xmlns:a16="http://schemas.microsoft.com/office/drawing/2014/main" id="{7F604818-48BB-4AC4-B0F4-E6B5FE41815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80473" y="2376242"/>
                <a:ext cx="1681184" cy="1810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CD31613-1C2D-4286-B2C9-72039F4118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03401" y="4276360"/>
                <a:ext cx="1325800" cy="21072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490B0D2-043F-4B2E-BFC3-8F761509C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02702" y="3576933"/>
                <a:ext cx="1727198" cy="344292"/>
              </a:xfrm>
              <a:prstGeom prst="rect">
                <a:avLst/>
              </a:prstGeom>
            </p:spPr>
          </p:pic>
        </p:grpSp>
        <p:pic>
          <p:nvPicPr>
            <p:cNvPr id="7" name="Picture 6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BAD11CFB-FE3A-4A76-9FF3-56F2B929D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8988" y="2085097"/>
              <a:ext cx="2618296" cy="6870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1687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4E094B-A57F-4AA5-BA9B-FB99887681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73252" y="1294969"/>
            <a:ext cx="4712866" cy="3774184"/>
          </a:xfrm>
          <a:prstGeom prst="rect">
            <a:avLst/>
          </a:prstGeom>
        </p:spPr>
        <p:txBody>
          <a:bodyPr/>
          <a:lstStyle/>
          <a:p>
            <a:r>
              <a:rPr lang="en-US" sz="5544" dirty="0"/>
              <a:t>Thank you to our Local  Sponsors and Supporters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F27A4E-49E4-4DB8-8EB7-C416A15EA83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2178" b="39980"/>
          <a:stretch/>
        </p:blipFill>
        <p:spPr>
          <a:xfrm>
            <a:off x="231058" y="536137"/>
            <a:ext cx="4330386" cy="7726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C1F65A-390F-4CE7-964D-DCF601B6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206" y="850719"/>
            <a:ext cx="1977897" cy="1977897"/>
          </a:xfrm>
          <a:prstGeom prst="rect">
            <a:avLst/>
          </a:prstGeom>
        </p:spPr>
      </p:pic>
      <p:pic>
        <p:nvPicPr>
          <p:cNvPr id="15" name="Picture 7" descr="logo 1nn0va">
            <a:extLst>
              <a:ext uri="{FF2B5EF4-FFF2-40B4-BE49-F238E27FC236}">
                <a16:creationId xmlns:a16="http://schemas.microsoft.com/office/drawing/2014/main" id="{466DF79D-D8EA-4F3E-AE3D-B29A9C838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971"/>
          <a:stretch>
            <a:fillRect/>
          </a:stretch>
        </p:blipFill>
        <p:spPr bwMode="auto">
          <a:xfrm>
            <a:off x="5458222" y="65249"/>
            <a:ext cx="2581939" cy="1043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6" name="Picture 8" descr="msft_logo_print">
            <a:extLst>
              <a:ext uri="{FF2B5EF4-FFF2-40B4-BE49-F238E27FC236}">
                <a16:creationId xmlns:a16="http://schemas.microsoft.com/office/drawing/2014/main" id="{39513695-1034-4C64-B8D5-F1EDCAC5CD3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5" y="1694021"/>
            <a:ext cx="2773592" cy="5890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7" name="Picture 6" descr="ConsorzioUniversitario">
            <a:extLst>
              <a:ext uri="{FF2B5EF4-FFF2-40B4-BE49-F238E27FC236}">
                <a16:creationId xmlns:a16="http://schemas.microsoft.com/office/drawing/2014/main" id="{0D97CBD2-7D81-441B-9C35-CC58BB8F45A9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220" y="74247"/>
            <a:ext cx="1104346" cy="14065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in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684537-5F7E-47B0-86B4-D0E3AA6E36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333" y="2485544"/>
            <a:ext cx="2904078" cy="876024"/>
          </a:xfrm>
          <a:prstGeom prst="rect">
            <a:avLst/>
          </a:prstGeom>
        </p:spPr>
      </p:pic>
      <p:pic>
        <p:nvPicPr>
          <p:cNvPr id="19" name="Picture 4" descr="logoFluentis 250x52px">
            <a:extLst>
              <a:ext uri="{FF2B5EF4-FFF2-40B4-BE49-F238E27FC236}">
                <a16:creationId xmlns:a16="http://schemas.microsoft.com/office/drawing/2014/main" id="{30D53813-328F-4F67-A93F-25B02ECCF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1397" y="2646916"/>
            <a:ext cx="3425175" cy="714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0" name="Picture 3">
            <a:extLst>
              <a:ext uri="{FF2B5EF4-FFF2-40B4-BE49-F238E27FC236}">
                <a16:creationId xmlns:a16="http://schemas.microsoft.com/office/drawing/2014/main" id="{9A8DC5A6-237F-4DBE-B3FC-C45D232EC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11" b="34665"/>
          <a:stretch>
            <a:fillRect/>
          </a:stretch>
        </p:blipFill>
        <p:spPr bwMode="auto">
          <a:xfrm>
            <a:off x="4743899" y="3480783"/>
            <a:ext cx="3143463" cy="719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06AF1AE-31DE-46CF-B052-DBE707EB1388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917464" y="3450568"/>
            <a:ext cx="3633038" cy="845401"/>
          </a:xfrm>
          <a:prstGeom prst="rect">
            <a:avLst/>
          </a:prstGeom>
        </p:spPr>
      </p:pic>
      <p:pic>
        <p:nvPicPr>
          <p:cNvPr id="22" name="Picture 5" descr="logo Palazzetti Italiano">
            <a:extLst>
              <a:ext uri="{FF2B5EF4-FFF2-40B4-BE49-F238E27FC236}">
                <a16:creationId xmlns:a16="http://schemas.microsoft.com/office/drawing/2014/main" id="{AF1038F7-9ECB-4E6E-95E5-75D17EDB3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355" y="4384969"/>
            <a:ext cx="3391041" cy="667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21212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4EFDB"/>
                  </a:outerShdw>
                </a:effectLst>
              </a14:hiddenEffects>
            </a:ext>
          </a:extLst>
        </p:spPr>
      </p:pic>
      <p:pic>
        <p:nvPicPr>
          <p:cNvPr id="23" name="Picture 22" descr="A picture containing ax&#10;&#10;Description automatically generated">
            <a:extLst>
              <a:ext uri="{FF2B5EF4-FFF2-40B4-BE49-F238E27FC236}">
                <a16:creationId xmlns:a16="http://schemas.microsoft.com/office/drawing/2014/main" id="{53F63A37-788C-4DBD-9293-3EF1BCDFC8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78172" y="4346051"/>
            <a:ext cx="2911621" cy="1106416"/>
          </a:xfrm>
          <a:prstGeom prst="rect">
            <a:avLst/>
          </a:prstGeom>
        </p:spPr>
      </p:pic>
      <p:pic>
        <p:nvPicPr>
          <p:cNvPr id="24" name="Picture 23" descr="A drawing of a face&#10;&#10;Description automatically generated">
            <a:extLst>
              <a:ext uri="{FF2B5EF4-FFF2-40B4-BE49-F238E27FC236}">
                <a16:creationId xmlns:a16="http://schemas.microsoft.com/office/drawing/2014/main" id="{B6280526-69CF-4790-87F0-16E738E3E5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3900" y="5313649"/>
            <a:ext cx="2727964" cy="96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91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09771" y="2124313"/>
            <a:ext cx="10243295" cy="3325910"/>
          </a:xfrm>
        </p:spPr>
        <p:txBody>
          <a:bodyPr/>
          <a:lstStyle/>
          <a:p>
            <a:r>
              <a:rPr lang="en-US" sz="3402" dirty="0">
                <a:solidFill>
                  <a:schemeClr val="accent1"/>
                </a:solidFill>
              </a:rPr>
              <a:t>This event was sponsored by Microsoft</a:t>
            </a: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br>
              <a:rPr lang="en-US" sz="3402" dirty="0">
                <a:solidFill>
                  <a:schemeClr val="accent1"/>
                </a:solidFill>
              </a:rPr>
            </a:br>
            <a:r>
              <a:rPr lang="en-US" sz="3402" dirty="0">
                <a:solidFill>
                  <a:schemeClr val="accent1"/>
                </a:solidFill>
              </a:rPr>
              <a:t>Learn more about SQL Server 2019 today: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-Get free training: </a:t>
            </a:r>
            <a:r>
              <a:rPr lang="en-US" sz="3402" dirty="0">
                <a:solidFill>
                  <a:schemeClr val="accent2"/>
                </a:solidFill>
                <a:hlinkClick r:id="rId3"/>
              </a:rPr>
              <a:t>aka.ms/sqlworkshops</a:t>
            </a:r>
            <a:r>
              <a:rPr lang="en-US" sz="3402" dirty="0">
                <a:solidFill>
                  <a:schemeClr val="accent2"/>
                </a:solidFill>
              </a:rPr>
              <a:t> </a:t>
            </a:r>
            <a:br>
              <a:rPr lang="en-US" sz="3402" dirty="0">
                <a:solidFill>
                  <a:schemeClr val="accent2"/>
                </a:solidFill>
              </a:rPr>
            </a:br>
            <a:r>
              <a:rPr lang="en-US" sz="3402" dirty="0">
                <a:solidFill>
                  <a:schemeClr val="accent2"/>
                </a:solidFill>
              </a:rPr>
              <a:t>	-Download the SQL19 eBook: </a:t>
            </a:r>
            <a:r>
              <a:rPr lang="en-US" sz="3402" dirty="0">
                <a:solidFill>
                  <a:schemeClr val="accent2"/>
                </a:solidFill>
                <a:hlinkClick r:id="rId4"/>
              </a:rPr>
              <a:t>aka.ms/sql19_ebook</a:t>
            </a:r>
            <a:endParaRPr lang="en-US" sz="3402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8566" y="-3050560"/>
            <a:ext cx="2851729" cy="108981"/>
          </a:xfrm>
        </p:spPr>
        <p:txBody>
          <a:bodyPr/>
          <a:lstStyle/>
          <a:p>
            <a:r>
              <a:rPr lang="en-GB" sz="4252" spc="-94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+mn-ea"/>
                <a:cs typeface="Segoe UI" panose="020B0502040204020203" pitchFamily="34" charset="0"/>
              </a:rPr>
              <a:t>Speaker</a:t>
            </a:r>
            <a:endParaRPr lang="it-IT" sz="4252" spc="-94" dirty="0">
              <a:ln w="317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5792" y="0"/>
            <a:ext cx="4605556" cy="4557966"/>
          </a:xfrm>
        </p:spPr>
        <p:txBody>
          <a:bodyPr>
            <a:noAutofit/>
          </a:bodyPr>
          <a:lstStyle/>
          <a:p>
            <a:r>
              <a:rPr lang="it-IT" sz="1800" b="1" dirty="0"/>
              <a:t>Marco Pozzan </a:t>
            </a:r>
            <a:br>
              <a:rPr lang="it-IT" sz="1800" dirty="0"/>
            </a:br>
            <a:r>
              <a:rPr lang="it-IT" sz="1800" dirty="0"/>
              <a:t>Consulente e formatore in ambito business intelligence, business analytics e data mining</a:t>
            </a:r>
          </a:p>
          <a:p>
            <a:pPr algn="just"/>
            <a:r>
              <a:rPr lang="it-IT" sz="1800" dirty="0"/>
              <a:t>Dal 2002 le attività principali sono legate alla progettazione di data warehouse relazionale e alla progettazione multidimensionale con strumenti Microsoft.</a:t>
            </a:r>
          </a:p>
          <a:p>
            <a:pPr algn="just"/>
            <a:r>
              <a:rPr lang="it-IT" sz="1800" dirty="0"/>
              <a:t>Docente all'Università di Pordenone nel corso di analisi dei dati e Big Data</a:t>
            </a:r>
          </a:p>
          <a:p>
            <a:pPr algn="just"/>
            <a:r>
              <a:rPr lang="en-US" sz="1800" dirty="0"/>
              <a:t>C</a:t>
            </a:r>
            <a:r>
              <a:rPr lang="it-IT" sz="1800" dirty="0"/>
              <a:t>ommunity Lead di 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1nn0va (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www.innovazionefvg.net</a:t>
            </a:r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)</a:t>
            </a:r>
          </a:p>
          <a:p>
            <a:pPr algn="just"/>
            <a:r>
              <a:rPr lang="en-US" sz="1800" dirty="0">
                <a:latin typeface="Segoe UI Light" panose="020B0502040204020203" pitchFamily="34" charset="0"/>
                <a:cs typeface="Segoe UI Light" panose="020B0502040204020203" pitchFamily="34" charset="0"/>
              </a:rPr>
              <a:t>MCP, MCSA, MCSE, MCT SQL Server</a:t>
            </a:r>
          </a:p>
          <a:p>
            <a:pPr algn="just"/>
            <a:r>
              <a:rPr lang="it-IT" sz="1800" dirty="0"/>
              <a:t>dal 2014 MVP per SQL Server e relatore in diverse conferenze sul tema. </a:t>
            </a:r>
            <a:r>
              <a:rPr lang="en-GB" sz="1800" b="1" u="sng" dirty="0">
                <a:latin typeface="Segoe UI Light" panose="020B0502040204020203" pitchFamily="34" charset="0"/>
                <a:cs typeface="Segoe UI Light" panose="020B0502040204020203" pitchFamily="34" charset="0"/>
              </a:rPr>
              <a:t>info@marcopozzan.it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AB8237-2439-4274-99EA-91857D329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006" y="4460520"/>
            <a:ext cx="1368342" cy="981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984E7E-ACAD-45F2-BD39-2BE0B1B9C1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619" y="4529538"/>
            <a:ext cx="1283800" cy="643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268391-701D-4035-8E0E-1A462D1F5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77" y="3732337"/>
            <a:ext cx="1274293" cy="391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480EA-888E-4D13-A3E1-84A4EE10B8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7264" y="4515099"/>
            <a:ext cx="1369102" cy="6721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D322CE-5DF1-4F8A-8693-79EC569A85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1" y="12716"/>
            <a:ext cx="1184779" cy="11622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6897F6-9318-4099-A618-4D433D49A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92" y="1222823"/>
            <a:ext cx="1190791" cy="11336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C620D5-AC3F-479F-B3E3-2DB6F424C3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792" y="2404351"/>
            <a:ext cx="1047896" cy="116221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5336872-04C0-4E14-9A1D-2520F2E182A2}"/>
              </a:ext>
            </a:extLst>
          </p:cNvPr>
          <p:cNvSpPr txBox="1">
            <a:spLocks/>
          </p:cNvSpPr>
          <p:nvPr/>
        </p:nvSpPr>
        <p:spPr>
          <a:xfrm>
            <a:off x="6265708" y="0"/>
            <a:ext cx="4464038" cy="374360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it-IT" sz="1800" b="1" dirty="0"/>
              <a:t>Massimo Conti</a:t>
            </a:r>
          </a:p>
          <a:p>
            <a:pPr algn="just"/>
            <a:r>
              <a:rPr lang="it-IT" sz="1800" dirty="0"/>
              <a:t>Dottore Commercialista e Revisore dei Conti</a:t>
            </a:r>
          </a:p>
          <a:p>
            <a:pPr algn="just"/>
            <a:r>
              <a:rPr lang="it-IT" sz="1800" dirty="0"/>
              <a:t>Specializzato anche in sistemi di pianificazione e controllo con tecnologie BI-CPM: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Business Plan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Budget-Forecasting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Reporting finanziario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Reporting Direzionale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Bilancio consolidato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Group Reporting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Controllo di gestione</a:t>
            </a:r>
          </a:p>
          <a:p>
            <a:pPr marL="285750" indent="-285750" algn="just">
              <a:buFontTx/>
              <a:buChar char="-"/>
            </a:pPr>
            <a:r>
              <a:rPr lang="it-IT" sz="1800" dirty="0"/>
              <a:t>…</a:t>
            </a:r>
          </a:p>
          <a:p>
            <a:pPr algn="just"/>
            <a:r>
              <a:rPr lang="it-IT" sz="1800" dirty="0"/>
              <a:t>Partner CR &amp; Associati Commercialisti e Revisori</a:t>
            </a:r>
          </a:p>
          <a:p>
            <a:pPr algn="just"/>
            <a:r>
              <a:rPr lang="it-IT" sz="1800" dirty="0"/>
              <a:t>www.crassociati.it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5CC88-753D-41CA-8B23-CA4E715D4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9746" y="12716"/>
            <a:ext cx="790742" cy="105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47DB526-D7FF-4750-8908-4411C7F62042}"/>
              </a:ext>
            </a:extLst>
          </p:cNvPr>
          <p:cNvSpPr txBox="1">
            <a:spLocks/>
          </p:cNvSpPr>
          <p:nvPr/>
        </p:nvSpPr>
        <p:spPr>
          <a:xfrm>
            <a:off x="3760150" y="5832410"/>
            <a:ext cx="2171198" cy="49200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76027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3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52053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728079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4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304105" indent="0" algn="l" defTabSz="576026" rtl="0" eaLnBrk="1" latinLnBrk="0" hangingPunct="1">
              <a:spcBef>
                <a:spcPct val="20000"/>
              </a:spcBef>
              <a:buFont typeface="Wingdings" charset="2"/>
              <a:buNone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3168145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44171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197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96223" indent="-288013" algn="l" defTabSz="576026" rtl="0" eaLnBrk="1" latinLnBrk="0" hangingPunct="1">
              <a:spcBef>
                <a:spcPct val="20000"/>
              </a:spcBef>
              <a:buFont typeface="Arial"/>
              <a:buChar char="•"/>
              <a:defRPr sz="2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1" dirty="0"/>
              <a:t>Partner Microsoft</a:t>
            </a:r>
          </a:p>
          <a:p>
            <a:pPr algn="ctr"/>
            <a:r>
              <a:rPr lang="it-IT" sz="1800" dirty="0">
                <a:hlinkClick r:id="rId11"/>
              </a:rPr>
              <a:t>www.walk2talk.it</a:t>
            </a:r>
            <a:endParaRPr lang="it-IT" sz="18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1A07B-6961-43CF-98A3-51ACA4B9F5C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1348" y="5718549"/>
            <a:ext cx="2905530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82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r>
              <a:rPr lang="it-IT" dirty="0"/>
              <a:t>Obiettivi</a:t>
            </a:r>
            <a:endParaRPr lang="en-US" dirty="0"/>
          </a:p>
          <a:p>
            <a:r>
              <a:rPr lang="it-IT" dirty="0"/>
              <a:t>Modello Bilancio Xbrl</a:t>
            </a:r>
          </a:p>
          <a:p>
            <a:r>
              <a:rPr lang="it-IT" dirty="0"/>
              <a:t>Demo</a:t>
            </a:r>
            <a:endParaRPr lang="en-US" dirty="0"/>
          </a:p>
          <a:p>
            <a:r>
              <a:rPr lang="it-IT" dirty="0"/>
              <a:t>Q&amp;A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13463"/>
      </p:ext>
    </p:extLst>
  </p:cSld>
  <p:clrMapOvr>
    <a:masterClrMapping/>
  </p:clrMapOvr>
</p:sld>
</file>

<file path=ppt/theme/theme1.xml><?xml version="1.0" encoding="utf-8"?>
<a:theme xmlns:a="http://schemas.openxmlformats.org/drawingml/2006/main" name="SQLSatOslo 2016">
  <a:themeElements>
    <a:clrScheme name="PASS SQLSaturday">
      <a:dk1>
        <a:srgbClr val="101820"/>
      </a:dk1>
      <a:lt1>
        <a:srgbClr val="FFFFFF"/>
      </a:lt1>
      <a:dk2>
        <a:srgbClr val="414A54"/>
      </a:dk2>
      <a:lt2>
        <a:srgbClr val="F2F2F2"/>
      </a:lt2>
      <a:accent1>
        <a:srgbClr val="007A3E"/>
      </a:accent1>
      <a:accent2>
        <a:srgbClr val="00BF6F"/>
      </a:accent2>
      <a:accent3>
        <a:srgbClr val="2DCCD3"/>
      </a:accent3>
      <a:accent4>
        <a:srgbClr val="007377"/>
      </a:accent4>
      <a:accent5>
        <a:srgbClr val="6558B1"/>
      </a:accent5>
      <a:accent6>
        <a:srgbClr val="AF272F"/>
      </a:accent6>
      <a:hlink>
        <a:srgbClr val="00BF6F"/>
      </a:hlink>
      <a:folHlink>
        <a:srgbClr val="2DCCD3"/>
      </a:folHlink>
    </a:clrScheme>
    <a:fontScheme name="PASS SQLSaturday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anchor="ctr">
        <a:spAutoFit/>
      </a:bodyPr>
      <a:lstStyle>
        <a:defPPr algn="l">
          <a:defRPr sz="2400" dirty="0" smtClean="0">
            <a:solidFill>
              <a:schemeClr val="accent1"/>
            </a:solidFill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WHITE TEMPLATE">
  <a:themeElements>
    <a:clrScheme name="Azur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78D4"/>
      </a:accent1>
      <a:accent2>
        <a:srgbClr val="50E6FF"/>
      </a:accent2>
      <a:accent3>
        <a:srgbClr val="3C3C41"/>
      </a:accent3>
      <a:accent4>
        <a:srgbClr val="75757A"/>
      </a:accent4>
      <a:accent5>
        <a:srgbClr val="EBEBEB"/>
      </a:accent5>
      <a:accent6>
        <a:srgbClr val="FFFFFF"/>
      </a:accent6>
      <a:hlink>
        <a:srgbClr val="0078D4"/>
      </a:hlink>
      <a:folHlink>
        <a:srgbClr val="954F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020518_Baseline File [square photo].potx" id="{C5D1F236-4B1B-4E57-A29C-AD92A4683BEF}" vid="{04698D39-7FD2-42AF-81C6-B18BB52E45E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6E8F7A5F4C4BA428A277C381963CE26" ma:contentTypeVersion="12" ma:contentTypeDescription="Creare un nuovo documento." ma:contentTypeScope="" ma:versionID="8ef603fb8c3bdf646fcd5b757ba254b7">
  <xsd:schema xmlns:xsd="http://www.w3.org/2001/XMLSchema" xmlns:xs="http://www.w3.org/2001/XMLSchema" xmlns:p="http://schemas.microsoft.com/office/2006/metadata/properties" xmlns:ns2="c6566b55-f982-4dd2-8fc4-7a68f487e808" xmlns:ns3="5c8d0971-d714-4986-8228-bf768a825e8a" targetNamespace="http://schemas.microsoft.com/office/2006/metadata/properties" ma:root="true" ma:fieldsID="82134de196daf494802fcd9c4cc92a9b" ns2:_="" ns3:_="">
    <xsd:import namespace="c6566b55-f982-4dd2-8fc4-7a68f487e808"/>
    <xsd:import namespace="5c8d0971-d714-4986-8228-bf768a825e8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566b55-f982-4dd2-8fc4-7a68f487e80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8d0971-d714-4986-8228-bf768a825e8a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C6CF8E3-360A-415B-9BEC-226207277DF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6566b55-f982-4dd2-8fc4-7a68f487e808"/>
    <ds:schemaRef ds:uri="http://schemas.microsoft.com/office/infopath/2007/PartnerControls"/>
    <ds:schemaRef ds:uri="http://purl.org/dc/elements/1.1/"/>
    <ds:schemaRef ds:uri="5c8d0971-d714-4986-8228-bf768a825e8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9A81F73-3A6D-40EB-A590-91C11B8E92D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C6F75A-5345-4079-81F9-413A87ED1A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6566b55-f982-4dd2-8fc4-7a68f487e808"/>
    <ds:schemaRef ds:uri="5c8d0971-d714-4986-8228-bf768a825e8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900</Words>
  <Application>Microsoft Office PowerPoint</Application>
  <PresentationFormat>Custom</PresentationFormat>
  <Paragraphs>129</Paragraphs>
  <Slides>25</Slides>
  <Notes>1</Notes>
  <HiddenSlides>9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Segoe UI</vt:lpstr>
      <vt:lpstr>Segoe UI Light</vt:lpstr>
      <vt:lpstr>Segoe UI Semibold</vt:lpstr>
      <vt:lpstr>Segoe UI Semilight</vt:lpstr>
      <vt:lpstr>Wingdings</vt:lpstr>
      <vt:lpstr>SQLSatOslo 2016</vt:lpstr>
      <vt:lpstr>1_WHITE TEMPLATE</vt:lpstr>
      <vt:lpstr>Anteprima app per analisi di bilancio da XBRL in Power BI</vt:lpstr>
      <vt:lpstr>Explore your PASS community</vt:lpstr>
      <vt:lpstr>Missed PASS Summit 2019?</vt:lpstr>
      <vt:lpstr>PowerPoint Presentation</vt:lpstr>
      <vt:lpstr>PowerPoint Presentation</vt:lpstr>
      <vt:lpstr>PowerPoint Presentation</vt:lpstr>
      <vt:lpstr>This event was sponsored by Microsoft   Learn more about SQL Server 2019 today:  -Get free training: aka.ms/sqlworkshops   -Download the SQL19 eBook: aka.ms/sql19_ebook</vt:lpstr>
      <vt:lpstr>Speaker</vt:lpstr>
      <vt:lpstr>Agenda</vt:lpstr>
      <vt:lpstr>Introduzione: Analisi di bilancio</vt:lpstr>
      <vt:lpstr>Introduzione: Analisi di bilancio</vt:lpstr>
      <vt:lpstr>Introduzione: Analisi di bilancio</vt:lpstr>
      <vt:lpstr>La riclassificazione del bilancio</vt:lpstr>
      <vt:lpstr>La riclassificazione del bilancio</vt:lpstr>
      <vt:lpstr>APP XBRL 2 PBIX</vt:lpstr>
      <vt:lpstr>APP XBRL 2 PBIX</vt:lpstr>
      <vt:lpstr>APP XBRL 2 PBIX</vt:lpstr>
      <vt:lpstr>APP XBRL 2 PBIX</vt:lpstr>
      <vt:lpstr>Demo</vt:lpstr>
      <vt:lpstr>Demo: Voci a disposizione in XBRL 2 PBIX</vt:lpstr>
      <vt:lpstr>Demo: Filtri a disposizione in XBRL 2 PBIX</vt:lpstr>
      <vt:lpstr>Demo: percorsi dei dati per XBRL 2 PBIX</vt:lpstr>
      <vt:lpstr>Demo: file dimensioni.xlsx in XBRL 2 PBIX</vt:lpstr>
      <vt:lpstr>PowerPoint Presentation</vt:lpstr>
      <vt:lpstr>PowerPoint Presentation</vt:lpstr>
    </vt:vector>
  </TitlesOfParts>
  <Company>Revealed Design, LLC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Carla Hamilton</dc:creator>
  <cp:lastModifiedBy>Marco Pozzan (AD)</cp:lastModifiedBy>
  <cp:revision>64</cp:revision>
  <dcterms:created xsi:type="dcterms:W3CDTF">2011-08-19T20:30:49Z</dcterms:created>
  <dcterms:modified xsi:type="dcterms:W3CDTF">2020-05-29T21:19:59Z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0x01010016E8F7A5F4C4BA428A277C381963CE26</vt:lpwstr>
  </property>
</Properties>
</file>